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66" r:id="rId3"/>
    <p:sldId id="383" r:id="rId4"/>
    <p:sldId id="382" r:id="rId5"/>
    <p:sldId id="384" r:id="rId6"/>
    <p:sldId id="389" r:id="rId7"/>
    <p:sldId id="390" r:id="rId8"/>
    <p:sldId id="480" r:id="rId9"/>
    <p:sldId id="481" r:id="rId10"/>
    <p:sldId id="391" r:id="rId11"/>
    <p:sldId id="455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69" r:id="rId20"/>
    <p:sldId id="395" r:id="rId21"/>
    <p:sldId id="404" r:id="rId22"/>
    <p:sldId id="403" r:id="rId23"/>
    <p:sldId id="405" r:id="rId24"/>
    <p:sldId id="490" r:id="rId25"/>
    <p:sldId id="470" r:id="rId26"/>
    <p:sldId id="394" r:id="rId27"/>
    <p:sldId id="492" r:id="rId28"/>
    <p:sldId id="493" r:id="rId29"/>
    <p:sldId id="494" r:id="rId30"/>
    <p:sldId id="495" r:id="rId31"/>
    <p:sldId id="496" r:id="rId32"/>
    <p:sldId id="497" r:id="rId33"/>
    <p:sldId id="40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415" r:id="rId46"/>
    <p:sldId id="509" r:id="rId47"/>
    <p:sldId id="510" r:id="rId48"/>
    <p:sldId id="511" r:id="rId49"/>
    <p:sldId id="512" r:id="rId50"/>
    <p:sldId id="513" r:id="rId51"/>
    <p:sldId id="422" r:id="rId52"/>
    <p:sldId id="514" r:id="rId53"/>
    <p:sldId id="515" r:id="rId54"/>
    <p:sldId id="516" r:id="rId55"/>
    <p:sldId id="517" r:id="rId56"/>
    <p:sldId id="518" r:id="rId57"/>
    <p:sldId id="519" r:id="rId58"/>
    <p:sldId id="520" r:id="rId59"/>
    <p:sldId id="521" r:id="rId60"/>
    <p:sldId id="522" r:id="rId61"/>
    <p:sldId id="523" r:id="rId62"/>
    <p:sldId id="524" r:id="rId63"/>
    <p:sldId id="525" r:id="rId64"/>
    <p:sldId id="526" r:id="rId65"/>
    <p:sldId id="527" r:id="rId66"/>
    <p:sldId id="528" r:id="rId67"/>
    <p:sldId id="529" r:id="rId68"/>
    <p:sldId id="530" r:id="rId69"/>
    <p:sldId id="531" r:id="rId70"/>
    <p:sldId id="532" r:id="rId71"/>
    <p:sldId id="533" r:id="rId72"/>
    <p:sldId id="534" r:id="rId73"/>
    <p:sldId id="562" r:id="rId74"/>
    <p:sldId id="535" r:id="rId75"/>
    <p:sldId id="536" r:id="rId76"/>
    <p:sldId id="538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2" r:id="rId90"/>
    <p:sldId id="539" r:id="rId91"/>
    <p:sldId id="537" r:id="rId92"/>
    <p:sldId id="553" r:id="rId93"/>
    <p:sldId id="554" r:id="rId94"/>
    <p:sldId id="555" r:id="rId95"/>
    <p:sldId id="556" r:id="rId96"/>
    <p:sldId id="557" r:id="rId97"/>
    <p:sldId id="558" r:id="rId98"/>
    <p:sldId id="559" r:id="rId99"/>
    <p:sldId id="560" r:id="rId100"/>
    <p:sldId id="561" r:id="rId101"/>
    <p:sldId id="401" r:id="rId1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93584C-6F66-45C8-94EF-8A34BECD8494}">
          <p14:sldIdLst>
            <p14:sldId id="256"/>
            <p14:sldId id="266"/>
            <p14:sldId id="383"/>
          </p14:sldIdLst>
        </p14:section>
        <p14:section name="01_SQL 학습을 위한 준비" id="{4935D9CC-F019-4A9E-B73D-207E5B9242DA}">
          <p14:sldIdLst>
            <p14:sldId id="382"/>
            <p14:sldId id="384"/>
            <p14:sldId id="389"/>
            <p14:sldId id="390"/>
            <p14:sldId id="480"/>
            <p14:sldId id="481"/>
            <p14:sldId id="391"/>
            <p14:sldId id="455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02_SQL 개요" id="{75D176B9-5C14-4021-9F30-2C56FBB95939}">
          <p14:sldIdLst>
            <p14:sldId id="469"/>
            <p14:sldId id="395"/>
            <p14:sldId id="404"/>
            <p14:sldId id="403"/>
            <p14:sldId id="405"/>
            <p14:sldId id="490"/>
          </p14:sldIdLst>
        </p14:section>
        <p14:section name="03_데이터 조작어 - 검색" id="{FFB04AF9-6DA4-4068-93F8-8D8704E8EC42}">
          <p14:sldIdLst>
            <p14:sldId id="470"/>
            <p14:sldId id="394"/>
            <p14:sldId id="492"/>
            <p14:sldId id="493"/>
            <p14:sldId id="494"/>
            <p14:sldId id="495"/>
            <p14:sldId id="496"/>
            <p14:sldId id="497"/>
            <p14:sldId id="40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415"/>
            <p14:sldId id="509"/>
            <p14:sldId id="510"/>
            <p14:sldId id="511"/>
            <p14:sldId id="512"/>
            <p14:sldId id="513"/>
            <p14:sldId id="422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62"/>
            <p14:sldId id="535"/>
            <p14:sldId id="536"/>
          </p14:sldIdLst>
        </p14:section>
        <p14:section name="04_데이터 정의어" id="{D1AC1FB0-1D3A-4FE9-856A-834D9E164292}">
          <p14:sldIdLst>
            <p14:sldId id="538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05_데이터 조작어 - 삽입, 수정, 삭제" id="{AF207A39-9D2E-4360-B204-132CC49C84D0}">
          <p14:sldIdLst>
            <p14:sldId id="539"/>
            <p14:sldId id="537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</p14:sldIdLst>
        </p14:section>
        <p14:section name="요약" id="{763B77A8-9E8E-4B65-8C1C-E6894262D96B}">
          <p14:sldIdLst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000CC"/>
    <a:srgbClr val="393939"/>
    <a:srgbClr val="CDF1FF"/>
    <a:srgbClr val="99CCFF"/>
    <a:srgbClr val="FF5050"/>
    <a:srgbClr val="97E1FF"/>
    <a:srgbClr val="00A4E6"/>
    <a:srgbClr val="5BD0FF"/>
    <a:srgbClr val="29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2" autoAdjust="0"/>
    <p:restoredTop sz="98901" autoAdjust="0"/>
  </p:normalViewPr>
  <p:slideViewPr>
    <p:cSldViewPr>
      <p:cViewPr varScale="1">
        <p:scale>
          <a:sx n="100" d="100"/>
          <a:sy n="100" d="100"/>
        </p:scale>
        <p:origin x="1552" y="68"/>
      </p:cViewPr>
      <p:guideLst>
        <p:guide orient="horz" pos="119"/>
        <p:guide pos="158"/>
        <p:guide orient="horz" pos="1162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>
                <a:ea typeface="맑은 고딕" panose="020B0503020000020004" pitchFamily="50" charset="-127"/>
              </a:rPr>
              <a:pPr/>
              <a:t>2024-02-13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3140B-A455-4A59-916C-960D4A936015}" type="datetimeFigureOut">
              <a:rPr lang="ko-KR" altLang="en-US" smtClean="0"/>
              <a:t>2024-02-13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1D51-9158-4745-94AC-4FA4FE8FC37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8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81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39AE2E-C36C-4442-B791-F7AA324F9C05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486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565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276521" y="5975822"/>
            <a:ext cx="3791423" cy="586615"/>
            <a:chOff x="130805" y="5990292"/>
            <a:chExt cx="3791423" cy="586615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6032"/>
            <a:ext cx="6305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29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 userDrawn="1"/>
        </p:nvSpPr>
        <p:spPr bwMode="invGray">
          <a:xfrm>
            <a:off x="0" y="-27384"/>
            <a:ext cx="9144000" cy="617311"/>
          </a:xfrm>
          <a:prstGeom prst="rect">
            <a:avLst/>
          </a:prstGeom>
          <a:solidFill>
            <a:srgbClr val="F4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31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64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0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5760575" y="93663"/>
            <a:ext cx="3995999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b="1" kern="1200" spc="-300" dirty="0" smtClean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1" lang="ko-KR" altLang="en-US" sz="2800" b="1" kern="1200" spc="-300" dirty="0" smtClean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기초</a:t>
            </a:r>
            <a:endParaRPr kumimoji="1" lang="en-US" altLang="ko-KR" sz="2800" b="1" kern="1200" spc="-300" dirty="0">
              <a:solidFill>
                <a:srgbClr val="393939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4176399" y="93663"/>
            <a:ext cx="1648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000" b="1" dirty="0">
                <a:solidFill>
                  <a:srgbClr val="344F6B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2800" b="1" dirty="0" smtClean="0">
                <a:solidFill>
                  <a:srgbClr val="344F6B"/>
                </a:solidFill>
                <a:ea typeface="맑은 고딕" panose="020B0503020000020004" pitchFamily="50" charset="-127"/>
              </a:rPr>
              <a:t>03</a:t>
            </a:r>
            <a:endParaRPr lang="ko-KR" altLang="en-US" sz="2800" b="1" dirty="0">
              <a:solidFill>
                <a:srgbClr val="344F6B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35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E64B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ED827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F0988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F2A6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000"/>
            </a:lvl4pPr>
            <a:lvl5pPr marL="990600" indent="-180975">
              <a:buClr>
                <a:srgbClr val="EB7363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 smtClean="0"/>
              <a:t>셋째 </a:t>
            </a:r>
            <a:r>
              <a:rPr lang="ko-KR" altLang="en-US" dirty="0"/>
              <a:t>수준</a:t>
            </a:r>
          </a:p>
          <a:p>
            <a:pPr lvl="4"/>
            <a:r>
              <a:rPr lang="ko-KR" altLang="en-US" dirty="0" smtClean="0"/>
              <a:t>넷째 </a:t>
            </a:r>
            <a:r>
              <a:rPr lang="ko-KR" altLang="en-US" dirty="0"/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78484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68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179512" y="3645024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endParaRPr lang="ko-KR" altLang="en-US" sz="46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rgbClr val="344F6B"/>
                </a:solidFill>
              </a:rPr>
              <a:t>Chapter </a:t>
            </a:r>
            <a:r>
              <a:rPr lang="en-US" altLang="ko-KR" sz="4800" dirty="0">
                <a:solidFill>
                  <a:srgbClr val="344F6B"/>
                </a:solidFill>
              </a:rPr>
              <a:t>03</a:t>
            </a:r>
            <a:r>
              <a:rPr lang="en-US" altLang="ko-KR" sz="4800" dirty="0">
                <a:solidFill>
                  <a:srgbClr val="215968"/>
                </a:solidFill>
              </a:rPr>
              <a:t/>
            </a:r>
            <a:br>
              <a:rPr lang="en-US" altLang="ko-KR" sz="4800" dirty="0">
                <a:solidFill>
                  <a:srgbClr val="215968"/>
                </a:solidFill>
              </a:rPr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기초</a:t>
            </a:r>
            <a:b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마당서점 </a:t>
            </a:r>
            <a:r>
              <a:rPr lang="ko-KR" altLang="en-US" dirty="0"/>
              <a:t>데이터베이스의 사용자들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605" y="1061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124742"/>
            <a:ext cx="5695413" cy="55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endParaRPr lang="en-US" altLang="ko-KR" dirty="0" smtClean="0"/>
          </a:p>
          <a:p>
            <a:pPr latinLnBrk="0"/>
            <a:endParaRPr lang="en-US" altLang="ko-KR" dirty="0"/>
          </a:p>
          <a:p>
            <a:pPr latinLnBrk="0"/>
            <a:endParaRPr lang="en-US" altLang="ko-KR" dirty="0" smtClean="0"/>
          </a:p>
          <a:p>
            <a:pPr latinLnBrk="0"/>
            <a:endParaRPr lang="en-US" altLang="ko-KR" dirty="0"/>
          </a:p>
          <a:p>
            <a:pPr marL="0" indent="0" latinLnBrk="0">
              <a:buNone/>
            </a:pPr>
            <a:endParaRPr lang="en-US" altLang="ko-KR" dirty="0"/>
          </a:p>
          <a:p>
            <a:pPr marL="0" indent="0" latinLnBrk="0">
              <a:buNone/>
            </a:pPr>
            <a:endParaRPr lang="en-US" altLang="ko-KR" dirty="0"/>
          </a:p>
          <a:p>
            <a:pPr lvl="1" latinLnBrk="0"/>
            <a:r>
              <a:rPr lang="ko-KR" altLang="en-US" dirty="0" smtClean="0"/>
              <a:t>이 </a:t>
            </a:r>
            <a:r>
              <a:rPr lang="en-US" altLang="ko-KR" dirty="0"/>
              <a:t>SQL </a:t>
            </a:r>
            <a:r>
              <a:rPr lang="ko-KR" altLang="en-US" dirty="0"/>
              <a:t>문은 실행되지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Orders </a:t>
            </a:r>
            <a:r>
              <a:rPr lang="ko-KR" altLang="en-US" dirty="0"/>
              <a:t>테이블에서 </a:t>
            </a:r>
            <a:r>
              <a:rPr lang="en-US" altLang="ko-KR" dirty="0"/>
              <a:t>Customer.custid </a:t>
            </a:r>
            <a:r>
              <a:rPr lang="ko-KR" altLang="en-US" dirty="0"/>
              <a:t>속성을 외래키로 </a:t>
            </a:r>
            <a:r>
              <a:rPr lang="ko-KR" altLang="en-US" dirty="0" smtClean="0"/>
              <a:t>참조하고 있기 때문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제약이 해제되지 않으면 데이터 삭제가 </a:t>
            </a:r>
            <a:r>
              <a:rPr lang="ko-KR" altLang="en-US" dirty="0" smtClean="0"/>
              <a:t>중지됨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96752"/>
            <a:ext cx="71342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054002"/>
            <a:ext cx="65627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7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MySQL, SQL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정의어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조작어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WHERE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HAVING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동등조인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부속질의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 부속질의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투플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변수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집합 연산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EXISTS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CREATE, ALTER, DROP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INSERT, UPDATE, DELETE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40837" y="1085503"/>
            <a:ext cx="3312368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+mj-lt"/>
              <a:buAutoNum type="arabicPeriod" startAt="12"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운영체제별로 사용 가능한 </a:t>
            </a:r>
            <a:r>
              <a:rPr lang="en-US" altLang="ko-KR" dirty="0"/>
              <a:t>MySQL </a:t>
            </a:r>
            <a:r>
              <a:rPr lang="ko-KR" altLang="en-US" dirty="0" smtClean="0"/>
              <a:t>버전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이 책에서는 실습용으로 </a:t>
            </a:r>
            <a:r>
              <a:rPr lang="en-US" altLang="ko-KR" dirty="0">
                <a:solidFill>
                  <a:srgbClr val="0000CC"/>
                </a:solidFill>
              </a:rPr>
              <a:t>MySQL 8.0 </a:t>
            </a:r>
            <a:r>
              <a:rPr lang="ko-KR" altLang="en-US" dirty="0"/>
              <a:t>버전 이상을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700808"/>
            <a:ext cx="5688632" cy="16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MySQL </a:t>
            </a:r>
            <a:r>
              <a:rPr lang="en-US" altLang="ko-KR" dirty="0" smtClean="0"/>
              <a:t>Workbench</a:t>
            </a:r>
          </a:p>
          <a:p>
            <a:pPr lvl="1"/>
            <a:r>
              <a:rPr lang="en-US" altLang="ko-KR" dirty="0"/>
              <a:t>MySQL </a:t>
            </a:r>
            <a:r>
              <a:rPr lang="ko-KR" altLang="en-US" dirty="0"/>
              <a:t>설치가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모든 프로그램</a:t>
            </a:r>
            <a:r>
              <a:rPr lang="en-US" altLang="ko-KR" dirty="0"/>
              <a:t>]-[MySQL]-[MySQL Workbench]</a:t>
            </a:r>
            <a:r>
              <a:rPr lang="ko-KR" altLang="en-US" dirty="0" smtClean="0"/>
              <a:t>로 </a:t>
            </a:r>
            <a:r>
              <a:rPr lang="en-US" altLang="ko-KR" dirty="0"/>
              <a:t>Workbench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5978054" cy="34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11"/>
          <a:stretch/>
        </p:blipFill>
        <p:spPr>
          <a:xfrm>
            <a:off x="5868144" y="4961595"/>
            <a:ext cx="3151474" cy="1553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4967514"/>
          </a:xfrm>
        </p:spPr>
        <p:txBody>
          <a:bodyPr>
            <a:spAutoFit/>
          </a:bodyPr>
          <a:lstStyle/>
          <a:p>
            <a:pPr lvl="1" latinLnBrk="0"/>
            <a:r>
              <a:rPr lang="ko-KR" altLang="en-US" dirty="0"/>
              <a:t>비밀번호 ‘</a:t>
            </a:r>
            <a:r>
              <a:rPr lang="en-US" altLang="ko-KR" dirty="0"/>
              <a:t>root</a:t>
            </a:r>
            <a:r>
              <a:rPr lang="ko-KR" altLang="en-US" dirty="0"/>
              <a:t>’를 </a:t>
            </a:r>
            <a:r>
              <a:rPr lang="ko-KR" altLang="en-US" dirty="0" smtClean="0"/>
              <a:t>누르면 </a:t>
            </a:r>
            <a:r>
              <a:rPr lang="en-US" altLang="ko-KR" dirty="0"/>
              <a:t>root </a:t>
            </a:r>
            <a:r>
              <a:rPr lang="ko-KR" altLang="en-US" dirty="0"/>
              <a:t>계정의 </a:t>
            </a:r>
            <a:r>
              <a:rPr lang="en-US" altLang="ko-KR" dirty="0"/>
              <a:t>SQL </a:t>
            </a:r>
            <a:r>
              <a:rPr lang="ko-KR" altLang="en-US" dirty="0"/>
              <a:t>개발 화면으로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root </a:t>
            </a:r>
            <a:r>
              <a:rPr lang="ko-KR" altLang="en-US" dirty="0"/>
              <a:t>계정에서 </a:t>
            </a:r>
            <a:r>
              <a:rPr lang="en-US" altLang="ko-KR" dirty="0">
                <a:solidFill>
                  <a:srgbClr val="0000CC"/>
                </a:solidFill>
              </a:rPr>
              <a:t>demo_madang.sql</a:t>
            </a:r>
            <a:r>
              <a:rPr lang="ko-KR" altLang="en-US" dirty="0"/>
              <a:t>을 불러온 </a:t>
            </a:r>
            <a:r>
              <a:rPr lang="ko-KR" altLang="en-US" dirty="0" smtClean="0"/>
              <a:t>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스크립트를 실행하여 </a:t>
            </a:r>
            <a:r>
              <a:rPr lang="en-US" altLang="ko-KR" dirty="0" err="1" smtClean="0">
                <a:solidFill>
                  <a:srgbClr val="0000CC"/>
                </a:solidFill>
              </a:rPr>
              <a:t>madangdb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데이터베이스와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0000CC"/>
                </a:solidFill>
              </a:rPr>
              <a:t>madang</a:t>
            </a:r>
            <a:r>
              <a:rPr lang="en-US" altLang="ko-KR" dirty="0" smtClean="0"/>
              <a:t> </a:t>
            </a:r>
            <a:r>
              <a:rPr lang="ko-KR" altLang="en-US" dirty="0"/>
              <a:t>사용자를 </a:t>
            </a:r>
            <a:r>
              <a:rPr lang="ko-KR" altLang="en-US" dirty="0" smtClean="0"/>
              <a:t>생성함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72493"/>
            <a:ext cx="563803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0"/>
          <a:stretch/>
        </p:blipFill>
        <p:spPr>
          <a:xfrm>
            <a:off x="1786334" y="2637098"/>
            <a:ext cx="6840760" cy="36385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madangdb </a:t>
            </a:r>
            <a:r>
              <a:rPr lang="ko-KR" altLang="en-US" dirty="0"/>
              <a:t>데이터베이스가 생성되면</a:t>
            </a:r>
            <a:r>
              <a:rPr lang="en-US" altLang="ko-KR" dirty="0"/>
              <a:t>, Workbench </a:t>
            </a:r>
            <a:r>
              <a:rPr lang="ko-KR" altLang="en-US" dirty="0"/>
              <a:t>초기 </a:t>
            </a:r>
            <a:r>
              <a:rPr lang="ko-KR" altLang="en-US" dirty="0" smtClean="0"/>
              <a:t>화면에서     </a:t>
            </a:r>
            <a:r>
              <a:rPr lang="ko-KR" altLang="en-US" dirty="0"/>
              <a:t>아이콘을 이용하여 </a:t>
            </a:r>
            <a:r>
              <a:rPr lang="ko-KR" altLang="en-US" dirty="0" smtClean="0"/>
              <a:t>접</a:t>
            </a:r>
            <a:r>
              <a:rPr lang="ko-KR" altLang="en-US" dirty="0"/>
              <a:t>속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/>
              <a:t>사용자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 </a:t>
            </a:r>
            <a:r>
              <a:rPr lang="ko-KR" altLang="en-US" dirty="0"/>
              <a:t>등을 입력해서 </a:t>
            </a:r>
            <a:r>
              <a:rPr lang="en-US" altLang="ko-KR" dirty="0"/>
              <a:t>madang </a:t>
            </a:r>
            <a:r>
              <a:rPr lang="ko-KR" altLang="en-US" dirty="0" smtClean="0"/>
              <a:t>사</a:t>
            </a:r>
            <a:r>
              <a:rPr lang="ko-KR" altLang="en-US" dirty="0"/>
              <a:t>용자용 </a:t>
            </a:r>
            <a:r>
              <a:rPr lang="ko-KR" altLang="en-US" dirty="0" smtClean="0"/>
              <a:t>접속을 만듦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957022"/>
            <a:ext cx="242888" cy="257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43" b="74102"/>
          <a:stretch/>
        </p:blipFill>
        <p:spPr>
          <a:xfrm>
            <a:off x="562198" y="1985789"/>
            <a:ext cx="2637581" cy="13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SQL </a:t>
            </a:r>
            <a:r>
              <a:rPr lang="ko-KR" altLang="en-US" dirty="0"/>
              <a:t>개발 화면에서 직접 </a:t>
            </a:r>
            <a:r>
              <a:rPr lang="en-US" altLang="ko-KR" dirty="0">
                <a:solidFill>
                  <a:srgbClr val="0000CC"/>
                </a:solidFill>
              </a:rPr>
              <a:t>root</a:t>
            </a:r>
            <a:r>
              <a:rPr lang="en-US" altLang="ko-KR" dirty="0"/>
              <a:t> </a:t>
            </a:r>
            <a:r>
              <a:rPr lang="ko-KR" altLang="en-US" dirty="0"/>
              <a:t>계정으로 </a:t>
            </a:r>
            <a:r>
              <a:rPr lang="en-US" altLang="ko-KR" dirty="0"/>
              <a:t>madangdb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madang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생성 </a:t>
            </a:r>
            <a:r>
              <a:rPr lang="ko-KR" altLang="en-US" dirty="0"/>
              <a:t>및 권한을 부여하는 방법은 </a:t>
            </a:r>
            <a:r>
              <a:rPr lang="en-US" altLang="ko-KR" dirty="0" err="1">
                <a:solidFill>
                  <a:srgbClr val="0000CC"/>
                </a:solidFill>
              </a:rPr>
              <a:t>demo_madang.sql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</a:t>
            </a:r>
            <a:r>
              <a:rPr lang="ko-KR" altLang="en-US" dirty="0"/>
              <a:t>스크립트를 </a:t>
            </a:r>
            <a:r>
              <a:rPr lang="ko-KR" altLang="en-US" dirty="0" smtClean="0"/>
              <a:t>실행하면 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16832"/>
            <a:ext cx="7143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9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 smtClean="0"/>
              <a:t>명령창</a:t>
            </a:r>
            <a:r>
              <a:rPr lang="en-US" altLang="ko-KR" dirty="0" smtClean="0"/>
              <a:t>(</a:t>
            </a:r>
            <a:r>
              <a:rPr lang="en-US" altLang="ko-KR" dirty="0"/>
              <a:t>MySQL Command Line Client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명령창은 윈도의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]-[MySQL]-[MySQL Command Line Client - Unicode]</a:t>
            </a:r>
            <a:r>
              <a:rPr lang="ko-KR" altLang="en-US" dirty="0" smtClean="0"/>
              <a:t>를 </a:t>
            </a:r>
            <a:r>
              <a:rPr lang="ko-KR" altLang="en-US" dirty="0"/>
              <a:t>실행하여 명령어 모드로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비밀</a:t>
            </a:r>
            <a:r>
              <a:rPr lang="ko-KR" altLang="en-US" dirty="0"/>
              <a:t>번호 ‘</a:t>
            </a:r>
            <a:r>
              <a:rPr lang="en-US" altLang="ko-KR" dirty="0"/>
              <a:t>root</a:t>
            </a:r>
            <a:r>
              <a:rPr lang="ko-KR" altLang="en-US" dirty="0"/>
              <a:t>’를 입력하면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3-9]</a:t>
            </a:r>
            <a:r>
              <a:rPr lang="ko-KR" altLang="en-US" dirty="0"/>
              <a:t>와 같은 </a:t>
            </a:r>
            <a:r>
              <a:rPr lang="en-US" altLang="ko-KR" dirty="0"/>
              <a:t>MySQL Command Line Client</a:t>
            </a:r>
            <a:r>
              <a:rPr lang="ko-KR" altLang="en-US" dirty="0"/>
              <a:t>가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64904"/>
            <a:ext cx="71628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3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MySQL </a:t>
            </a:r>
            <a:r>
              <a:rPr lang="ko-KR" altLang="en-US" dirty="0"/>
              <a:t>명령창에서 ‘</a:t>
            </a:r>
            <a:r>
              <a:rPr lang="en-US" altLang="ko-KR" dirty="0">
                <a:solidFill>
                  <a:srgbClr val="0000CC"/>
                </a:solidFill>
              </a:rPr>
              <a:t>testdb</a:t>
            </a:r>
            <a:r>
              <a:rPr lang="ko-KR" altLang="en-US" dirty="0"/>
              <a:t>’라는 데이터베이스를 생성하는 간략한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54227"/>
            <a:ext cx="7164288" cy="280155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25377"/>
            <a:ext cx="76009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8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윈도 명령창 </a:t>
            </a:r>
            <a:r>
              <a:rPr lang="en-US" altLang="ko-KR" dirty="0"/>
              <a:t>(Windows Command Line Client, cmd)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/>
              </a:rPr>
              <a:t>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윈도 </a:t>
            </a:r>
            <a:r>
              <a:rPr lang="ko-KR" altLang="en-US" dirty="0"/>
              <a:t>검색창에서 ‘</a:t>
            </a:r>
            <a:r>
              <a:rPr lang="en-US" altLang="ko-KR" dirty="0"/>
              <a:t>cmd</a:t>
            </a:r>
            <a:r>
              <a:rPr lang="ko-KR" altLang="en-US" dirty="0"/>
              <a:t>’를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en-US" altLang="ko-KR" dirty="0" smtClean="0">
                <a:solidFill>
                  <a:srgbClr val="393939"/>
                </a:solidFill>
                <a:sym typeface="Wingdings"/>
              </a:rPr>
              <a:t></a:t>
            </a:r>
            <a:r>
              <a:rPr lang="en-US" altLang="ko-KR" dirty="0" smtClean="0">
                <a:sym typeface="Wingdings"/>
              </a:rPr>
              <a:t> </a:t>
            </a:r>
            <a:r>
              <a:rPr lang="en-US" altLang="ko-KR" dirty="0" smtClean="0"/>
              <a:t>cd </a:t>
            </a:r>
            <a:r>
              <a:rPr lang="ko-KR" altLang="en-US" dirty="0"/>
              <a:t>명령어를 사용해 </a:t>
            </a:r>
            <a:r>
              <a:rPr lang="en-US" altLang="ko-KR" dirty="0"/>
              <a:t>MySQL</a:t>
            </a:r>
            <a:r>
              <a:rPr lang="ko-KR" altLang="en-US" dirty="0"/>
              <a:t>이 설치된 </a:t>
            </a:r>
            <a:r>
              <a:rPr lang="en-US" altLang="ko-KR" dirty="0" smtClean="0"/>
              <a:t>C:</a:t>
            </a:r>
            <a:r>
              <a:rPr lang="ko-KR" altLang="en-US" dirty="0" smtClean="0"/>
              <a:t>＼</a:t>
            </a:r>
            <a:r>
              <a:rPr lang="en-US" altLang="ko-KR" dirty="0" smtClean="0"/>
              <a:t>Program Files</a:t>
            </a:r>
            <a:r>
              <a:rPr lang="ko-KR" altLang="en-US" dirty="0" smtClean="0"/>
              <a:t>＼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＼</a:t>
            </a:r>
            <a:r>
              <a:rPr lang="en-US" altLang="ko-KR" dirty="0" smtClean="0"/>
              <a:t>MySQL Server</a:t>
            </a:r>
            <a:br>
              <a:rPr lang="en-US" altLang="ko-KR" dirty="0" smtClean="0"/>
            </a:br>
            <a:r>
              <a:rPr lang="en-US" altLang="ko-KR" dirty="0" smtClean="0"/>
              <a:t>    8.0</a:t>
            </a:r>
            <a:r>
              <a:rPr lang="ko-KR" altLang="en-US" dirty="0" smtClean="0"/>
              <a:t>＼</a:t>
            </a:r>
            <a:r>
              <a:rPr lang="en-US" altLang="ko-KR" dirty="0" smtClean="0"/>
              <a:t>bin </a:t>
            </a:r>
            <a:r>
              <a:rPr lang="ko-KR" altLang="en-US" dirty="0"/>
              <a:t>폴더로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rgbClr val="393939"/>
                </a:solidFill>
                <a:sym typeface="Wingdings"/>
              </a:rPr>
              <a:t>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‘</a:t>
            </a:r>
            <a:r>
              <a:rPr lang="en-US" altLang="ko-KR" dirty="0"/>
              <a:t>mysql –u root –p</a:t>
            </a:r>
            <a:r>
              <a:rPr lang="ko-KR" altLang="en-US" dirty="0"/>
              <a:t>’ 명령어를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rgbClr val="393939"/>
                </a:solidFill>
                <a:sym typeface="Wingdings"/>
              </a:rPr>
              <a:t>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‘</a:t>
            </a:r>
            <a:r>
              <a:rPr lang="en-US" altLang="ko-KR" dirty="0" err="1" smtClean="0"/>
              <a:t>mysql</a:t>
            </a:r>
            <a:r>
              <a:rPr lang="en-US" altLang="ko-KR" dirty="0"/>
              <a:t>&gt;</a:t>
            </a:r>
            <a:r>
              <a:rPr lang="ko-KR" altLang="en-US" dirty="0"/>
              <a:t>’ 프롬프트가 나타나며 </a:t>
            </a:r>
            <a:r>
              <a:rPr lang="en-US" altLang="ko-KR" dirty="0"/>
              <a:t>MySQL Command Line Client</a:t>
            </a:r>
            <a:r>
              <a:rPr lang="ko-KR" altLang="en-US" dirty="0"/>
              <a:t>의 </a:t>
            </a:r>
            <a:r>
              <a:rPr lang="ko-KR" altLang="en-US" dirty="0" smtClean="0"/>
              <a:t>명령어를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똑같이 사용</a:t>
            </a:r>
            <a:r>
              <a:rPr lang="ko-KR" altLang="en-US" dirty="0"/>
              <a:t> 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3429000"/>
            <a:ext cx="6948264" cy="31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1871768"/>
            <a:ext cx="2773516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02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SQL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개요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0141" y="1098041"/>
            <a:ext cx="6978243" cy="5078614"/>
            <a:chOff x="1050141" y="1457382"/>
            <a:chExt cx="6978243" cy="5078614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0141" y="3636688"/>
              <a:ext cx="6978243" cy="720000"/>
              <a:chOff x="618093" y="3173386"/>
              <a:chExt cx="6978243" cy="720000"/>
            </a:xfrm>
          </p:grpSpPr>
          <p:sp>
            <p:nvSpPr>
              <p:cNvPr id="30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3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조작어 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–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검색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075308" y="1457382"/>
              <a:ext cx="6953076" cy="720000"/>
              <a:chOff x="643260" y="980728"/>
              <a:chExt cx="6953076" cy="720000"/>
            </a:xfrm>
          </p:grpSpPr>
          <p:sp>
            <p:nvSpPr>
              <p:cNvPr id="35" name="직사각형 32"/>
              <p:cNvSpPr/>
              <p:nvPr/>
            </p:nvSpPr>
            <p:spPr>
              <a:xfrm>
                <a:off x="643260" y="1032546"/>
                <a:ext cx="72834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4594" y="1101879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직사각형 32"/>
              <p:cNvSpPr/>
              <p:nvPr/>
            </p:nvSpPr>
            <p:spPr>
              <a:xfrm>
                <a:off x="1358900" y="980728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8" name="직사각형 23"/>
              <p:cNvSpPr>
                <a:spLocks noChangeArrowheads="1"/>
              </p:cNvSpPr>
              <p:nvPr/>
            </p:nvSpPr>
            <p:spPr bwMode="auto">
              <a:xfrm>
                <a:off x="1496616" y="1135069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SQL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학습을 위한 준비</a:t>
                </a:r>
                <a:endPara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75308" y="2547035"/>
              <a:ext cx="6953076" cy="720000"/>
              <a:chOff x="643260" y="2077057"/>
              <a:chExt cx="6953076" cy="720000"/>
            </a:xfrm>
          </p:grpSpPr>
          <p:sp>
            <p:nvSpPr>
              <p:cNvPr id="40" name="직사각형 32"/>
              <p:cNvSpPr/>
              <p:nvPr/>
            </p:nvSpPr>
            <p:spPr>
              <a:xfrm>
                <a:off x="643260" y="2147989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4595" y="2217322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직사각형 32"/>
              <p:cNvSpPr/>
              <p:nvPr/>
            </p:nvSpPr>
            <p:spPr>
              <a:xfrm>
                <a:off x="1358900" y="2077057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3" name="직사각형 42"/>
              <p:cNvSpPr>
                <a:spLocks noChangeArrowheads="1"/>
              </p:cNvSpPr>
              <p:nvPr/>
            </p:nvSpPr>
            <p:spPr bwMode="auto">
              <a:xfrm>
                <a:off x="1496616" y="2227029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SQL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개요</a:t>
                </a:r>
                <a:endPara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050141" y="4726341"/>
              <a:ext cx="6978243" cy="720000"/>
              <a:chOff x="618093" y="3173386"/>
              <a:chExt cx="6978243" cy="720000"/>
            </a:xfrm>
          </p:grpSpPr>
          <p:sp>
            <p:nvSpPr>
              <p:cNvPr id="45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 smtClean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8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정의어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050141" y="5815996"/>
              <a:ext cx="6978243" cy="720000"/>
              <a:chOff x="618093" y="3173386"/>
              <a:chExt cx="6978243" cy="720000"/>
            </a:xfrm>
          </p:grpSpPr>
          <p:sp>
            <p:nvSpPr>
              <p:cNvPr id="50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 smtClean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3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조작어 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–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삽입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수정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삭제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b="0" dirty="0" smtClean="0"/>
              <a:t>예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마당서점 </a:t>
            </a:r>
            <a:r>
              <a:rPr lang="ko-KR" altLang="en-US" b="0" dirty="0"/>
              <a:t>고객이 ‘축구의 역사’라는 도서의 출판사와 가격을 알고 </a:t>
            </a:r>
            <a:r>
              <a:rPr lang="ko-KR" altLang="en-US" b="0" dirty="0" smtClean="0"/>
              <a:t>싶어 할 때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   </a:t>
            </a:r>
            <a:r>
              <a:rPr lang="ko-KR" altLang="en-US" dirty="0" smtClean="0"/>
              <a:t>프로그래머는 어떻게 해야 할까</a:t>
            </a:r>
            <a:r>
              <a:rPr lang="en-US" altLang="ko-KR" dirty="0" smtClean="0"/>
              <a:t>?</a:t>
            </a:r>
          </a:p>
          <a:p>
            <a:pPr lvl="1" latinLnBrk="0"/>
            <a:endParaRPr lang="en-US" altLang="ko-KR" b="0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DBMS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문을 해석하고 프로그램으로 변환하여 실행한 후 결과를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4" y="3140968"/>
            <a:ext cx="6912330" cy="25717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54" y="1700808"/>
            <a:ext cx="59817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 smtClean="0"/>
              <a:t>SQL </a:t>
            </a:r>
            <a:r>
              <a:rPr lang="ko-KR" altLang="en-US" dirty="0" smtClean="0"/>
              <a:t>언어 문장의 기능에 </a:t>
            </a:r>
            <a:r>
              <a:rPr lang="ko-KR" altLang="en-US" dirty="0"/>
              <a:t>따른 분류</a:t>
            </a:r>
            <a:endParaRPr lang="en-US" altLang="ko-KR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정의어</a:t>
            </a:r>
            <a:r>
              <a:rPr lang="en-US" altLang="ko-KR" sz="1400" b="1" dirty="0">
                <a:solidFill>
                  <a:srgbClr val="0000CC"/>
                </a:solidFill>
              </a:rPr>
              <a:t>(DDL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definition language, CREATE, ALTER DROP </a:t>
            </a:r>
            <a:r>
              <a:rPr lang="ko-KR" altLang="en-US" sz="1400" dirty="0" err="1" smtClean="0"/>
              <a:t>문등</a:t>
            </a:r>
            <a:endParaRPr lang="en-US" altLang="ko-KR" sz="1400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조작어</a:t>
            </a:r>
            <a:r>
              <a:rPr lang="en-US" altLang="ko-KR" sz="1400" b="1" dirty="0">
                <a:solidFill>
                  <a:srgbClr val="0000CC"/>
                </a:solidFill>
              </a:rPr>
              <a:t>(DML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manipulation language, SELECT, INSERT, DELETE </a:t>
            </a:r>
            <a:r>
              <a:rPr lang="ko-KR" altLang="en-US" sz="1400" dirty="0" err="1" smtClean="0"/>
              <a:t>문등</a:t>
            </a:r>
            <a:endParaRPr lang="en-US" altLang="ko-KR" sz="1400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제어어</a:t>
            </a:r>
            <a:r>
              <a:rPr lang="en-US" altLang="ko-KR" sz="1400" b="1" dirty="0">
                <a:solidFill>
                  <a:srgbClr val="0000CC"/>
                </a:solidFill>
              </a:rPr>
              <a:t>(DCL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control language, GRANT, REVOKE </a:t>
            </a:r>
            <a:r>
              <a:rPr lang="ko-KR" altLang="en-US" sz="1400" dirty="0" smtClean="0"/>
              <a:t>문 등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26831" y="1619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63" y="2420888"/>
            <a:ext cx="5693474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SQL</a:t>
            </a:r>
            <a:r>
              <a:rPr lang="ko-KR" altLang="en-US" dirty="0"/>
              <a:t>과 일반 프로그래밍 언어의 </a:t>
            </a:r>
            <a:r>
              <a:rPr lang="ko-KR" altLang="en-US" dirty="0" smtClean="0"/>
              <a:t>차이점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84784"/>
            <a:ext cx="71532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SELECT </a:t>
            </a:r>
            <a:r>
              <a:rPr lang="ko-KR" altLang="en-US" dirty="0"/>
              <a:t>문의 문장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테이블에서 ‘김연아 고객의 전화번호를 찾으시오</a:t>
            </a:r>
            <a:r>
              <a:rPr lang="en-US" altLang="ko-KR" dirty="0"/>
              <a:t>.’</a:t>
            </a:r>
            <a:r>
              <a:rPr lang="ko-KR" altLang="en-US" dirty="0"/>
              <a:t>라는 </a:t>
            </a:r>
            <a:r>
              <a:rPr lang="ko-KR" altLang="en-US" dirty="0" smtClean="0"/>
              <a:t>질의를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SQL </a:t>
            </a:r>
            <a:r>
              <a:rPr lang="ko-KR" altLang="en-US" dirty="0" smtClean="0"/>
              <a:t>문으로 표현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SQL</a:t>
            </a:r>
            <a:r>
              <a:rPr lang="ko-KR" altLang="en-US" dirty="0"/>
              <a:t>은 </a:t>
            </a:r>
            <a:r>
              <a:rPr lang="ko-KR" altLang="en-US" dirty="0" smtClean="0"/>
              <a:t>비절차적인 </a:t>
            </a:r>
            <a:r>
              <a:rPr lang="ko-KR" altLang="en-US" dirty="0"/>
              <a:t>언어로</a:t>
            </a:r>
            <a:r>
              <a:rPr lang="en-US" altLang="ko-KR" dirty="0"/>
              <a:t>, </a:t>
            </a:r>
            <a:r>
              <a:rPr lang="ko-KR" altLang="en-US" dirty="0"/>
              <a:t>데이터를 조회하거나 조작하는 데 필요한 </a:t>
            </a:r>
            <a:r>
              <a:rPr lang="ko-KR" altLang="en-US" dirty="0" smtClean="0"/>
              <a:t>조건을 기술하지만</a:t>
            </a:r>
            <a:r>
              <a:rPr lang="en-US" altLang="ko-KR" dirty="0"/>
              <a:t>, </a:t>
            </a:r>
            <a:r>
              <a:rPr lang="ko-KR" altLang="en-US" dirty="0"/>
              <a:t>어떻게 데이터를 찾고 </a:t>
            </a:r>
            <a:r>
              <a:rPr lang="ko-KR" altLang="en-US" dirty="0" smtClean="0"/>
              <a:t>처리하는지와 </a:t>
            </a:r>
            <a:r>
              <a:rPr lang="ko-KR" altLang="en-US" dirty="0"/>
              <a:t>같은 실행 절차를 직접 명시하지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6" y="1268760"/>
            <a:ext cx="71151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6" y="2924944"/>
            <a:ext cx="70961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SQL </a:t>
            </a:r>
            <a:r>
              <a:rPr lang="ko-KR" altLang="en-US" dirty="0"/>
              <a:t>문의 내부적 </a:t>
            </a:r>
            <a:r>
              <a:rPr lang="ko-KR" altLang="en-US" dirty="0" smtClean="0"/>
              <a:t>수행 절차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42352"/>
            <a:ext cx="3811650" cy="50229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AE792A-7B48-4072-80F0-A76CB51759C3}"/>
              </a:ext>
            </a:extLst>
          </p:cNvPr>
          <p:cNvSpPr/>
          <p:nvPr/>
        </p:nvSpPr>
        <p:spPr>
          <a:xfrm>
            <a:off x="1009353" y="3429000"/>
            <a:ext cx="2626543" cy="615553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Aft>
                <a:spcPct val="0"/>
              </a:spcAft>
              <a:buClr>
                <a:srgbClr val="0070C0"/>
              </a:buClr>
            </a:pP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관계대수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</a:p>
          <a:p>
            <a:pPr lvl="0" eaLnBrk="0" fontAlgn="base" hangingPunct="0">
              <a:spcAft>
                <a:spcPct val="0"/>
              </a:spcAft>
              <a:buClr>
                <a:srgbClr val="0070C0"/>
              </a:buClr>
            </a:pPr>
            <a:r>
              <a:rPr lang="en-US" altLang="ko-KR" sz="2000" dirty="0" smtClean="0">
                <a:solidFill>
                  <a:prstClr val="black"/>
                </a:solidFill>
                <a:latin typeface="+mn-ea"/>
                <a:ea typeface="+mn-ea"/>
              </a:rPr>
              <a:t>π</a:t>
            </a:r>
            <a:r>
              <a:rPr lang="en-US" altLang="ko-KR" sz="800" dirty="0" smtClean="0">
                <a:solidFill>
                  <a:prstClr val="black"/>
                </a:solidFill>
                <a:latin typeface="+mn-ea"/>
                <a:ea typeface="+mn-ea"/>
              </a:rPr>
              <a:t>phone</a:t>
            </a: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en-US" altLang="ko-KR" sz="2000" dirty="0" err="1">
                <a:solidFill>
                  <a:prstClr val="black"/>
                </a:solidFill>
                <a:latin typeface="+mn-ea"/>
                <a:ea typeface="+mn-ea"/>
              </a:rPr>
              <a:t>σ</a:t>
            </a:r>
            <a:r>
              <a:rPr lang="en-US" altLang="ko-KR" sz="800" dirty="0" err="1">
                <a:solidFill>
                  <a:prstClr val="black"/>
                </a:solidFill>
                <a:latin typeface="+mn-ea"/>
                <a:ea typeface="+mn-ea"/>
              </a:rPr>
              <a:t>name</a:t>
            </a: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</a:rPr>
              <a:t>=‘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ea typeface="+mn-ea"/>
              </a:rPr>
              <a:t>김연아</a:t>
            </a: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</a:rPr>
              <a:t>’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ea typeface="+mn-ea"/>
              </a:rPr>
              <a:t>(Customer)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53" y="1484784"/>
            <a:ext cx="23241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62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4958409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03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조작어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검색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SELECT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함수와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두 개 이상의 테이블을 이용한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데이터를 </a:t>
            </a:r>
            <a:r>
              <a:rPr lang="ko-KR" altLang="en-US" b="0" dirty="0"/>
              <a:t>검색하는 기본 </a:t>
            </a:r>
            <a:r>
              <a:rPr lang="ko-KR" altLang="en-US" b="0" dirty="0" smtClean="0"/>
              <a:t>문장으로</a:t>
            </a:r>
            <a:r>
              <a:rPr lang="en-US" altLang="ko-KR" b="0" dirty="0" smtClean="0"/>
              <a:t>,</a:t>
            </a:r>
            <a:r>
              <a:rPr lang="ko-KR" altLang="en-US" dirty="0"/>
              <a:t> 검색한 결과를 테이블 형태로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‘</a:t>
            </a:r>
            <a:r>
              <a:rPr lang="en-US" altLang="ko-KR" dirty="0" smtClean="0"/>
              <a:t>10,000</a:t>
            </a:r>
            <a:r>
              <a:rPr lang="ko-KR" altLang="en-US" dirty="0"/>
              <a:t>원 이상인 </a:t>
            </a:r>
            <a:r>
              <a:rPr lang="ko-KR" altLang="en-US" dirty="0" smtClean="0"/>
              <a:t>도서</a:t>
            </a:r>
            <a:r>
              <a:rPr lang="ko-KR" altLang="en-US" dirty="0"/>
              <a:t>의 이름과 출판사를 나타내시오</a:t>
            </a:r>
            <a:r>
              <a:rPr lang="en-US" altLang="ko-KR" dirty="0"/>
              <a:t>.’</a:t>
            </a:r>
            <a:r>
              <a:rPr lang="ko-KR" altLang="en-US" dirty="0"/>
              <a:t>라는 질의를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348879"/>
            <a:ext cx="46958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5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 smtClean="0"/>
              <a:t>SELECT </a:t>
            </a:r>
            <a:r>
              <a:rPr lang="ko-KR" altLang="en-US" dirty="0"/>
              <a:t>문 문법의 기본형과 </a:t>
            </a:r>
            <a:r>
              <a:rPr lang="ko-KR" altLang="en-US" dirty="0" smtClean="0"/>
              <a:t>상세형을 정리한 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6" y="1484784"/>
            <a:ext cx="6291039" cy="50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마당서점 </a:t>
            </a:r>
            <a:r>
              <a:rPr lang="ko-KR" altLang="en-US" dirty="0"/>
              <a:t>사용자 중 ‘고객</a:t>
            </a:r>
            <a:r>
              <a:rPr lang="ko-KR" altLang="en-US" dirty="0" smtClean="0"/>
              <a:t>’ 박지성이 </a:t>
            </a:r>
            <a:r>
              <a:rPr lang="ko-KR" altLang="en-US" dirty="0"/>
              <a:t>주로 요청하는 질의를 예로 들어 </a:t>
            </a:r>
            <a:r>
              <a:rPr lang="en-US" altLang="ko-KR" dirty="0"/>
              <a:t>SELECT </a:t>
            </a:r>
            <a:r>
              <a:rPr lang="ko-KR" altLang="en-US" dirty="0"/>
              <a:t>문의 </a:t>
            </a:r>
            <a:r>
              <a:rPr lang="ko-KR" altLang="en-US" dirty="0" smtClean="0"/>
              <a:t>기본적인 기능 살펴보기</a:t>
            </a:r>
            <a:endParaRPr lang="en-US" altLang="ko-KR" dirty="0"/>
          </a:p>
          <a:p>
            <a:r>
              <a:rPr lang="en-US" altLang="ko-KR" dirty="0"/>
              <a:t>SELECT/FROM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51087"/>
            <a:ext cx="71818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3036912"/>
            <a:ext cx="57245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3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SELECT </a:t>
            </a:r>
            <a:r>
              <a:rPr lang="ko-KR" altLang="en-US" dirty="0"/>
              <a:t>절에서 열 순서는 결과 테이블의 열 순서를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en-US" altLang="ko-KR" dirty="0"/>
              <a:t>SELECT </a:t>
            </a:r>
            <a:r>
              <a:rPr lang="ko-KR" altLang="en-US" dirty="0"/>
              <a:t>절에 </a:t>
            </a:r>
            <a:r>
              <a:rPr lang="en-US" altLang="ko-KR" dirty="0"/>
              <a:t>bookname</a:t>
            </a:r>
            <a:r>
              <a:rPr lang="ko-KR" altLang="en-US" dirty="0"/>
              <a:t>과 </a:t>
            </a:r>
            <a:r>
              <a:rPr lang="en-US" altLang="ko-KR" dirty="0"/>
              <a:t>price</a:t>
            </a:r>
            <a:r>
              <a:rPr lang="ko-KR" altLang="en-US" dirty="0"/>
              <a:t>를 바꾸면 결과 테이블의 순서가 </a:t>
            </a:r>
            <a:r>
              <a:rPr lang="ko-KR" altLang="en-US" dirty="0" smtClean="0"/>
              <a:t>바뀜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5753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552" y="1085503"/>
            <a:ext cx="8064896" cy="3693319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 smtClean="0">
                <a:solidFill>
                  <a:srgbClr val="393939"/>
                </a:solidFill>
              </a:rPr>
              <a:t>SQL</a:t>
            </a:r>
            <a:r>
              <a:rPr lang="ko-KR" altLang="en-US" sz="1800" b="1" dirty="0">
                <a:solidFill>
                  <a:srgbClr val="393939"/>
                </a:solidFill>
              </a:rPr>
              <a:t>의 개념과 주요 명령어를 알아본다</a:t>
            </a:r>
            <a:r>
              <a:rPr lang="en-US" altLang="ko-KR" sz="1800" b="1" dirty="0">
                <a:solidFill>
                  <a:srgbClr val="393939"/>
                </a:solidFill>
              </a:rPr>
              <a:t>. 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SELECT </a:t>
            </a:r>
            <a:r>
              <a:rPr lang="ko-KR" altLang="en-US" sz="1800" b="1" dirty="0">
                <a:solidFill>
                  <a:srgbClr val="393939"/>
                </a:solidFill>
              </a:rPr>
              <a:t>문으로 질의를 처리하는 방법을 알아본다</a:t>
            </a:r>
            <a:r>
              <a:rPr lang="en-US" altLang="ko-KR" sz="1800" b="1" dirty="0">
                <a:solidFill>
                  <a:srgbClr val="393939"/>
                </a:solidFill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</a:rPr>
              <a:t>집계 함수와 </a:t>
            </a:r>
            <a:r>
              <a:rPr lang="en-US" altLang="ko-KR" sz="1800" b="1" dirty="0">
                <a:solidFill>
                  <a:srgbClr val="393939"/>
                </a:solidFill>
              </a:rPr>
              <a:t>GROUP BY </a:t>
            </a:r>
            <a:r>
              <a:rPr lang="ko-KR" altLang="en-US" sz="1800" b="1" dirty="0">
                <a:solidFill>
                  <a:srgbClr val="393939"/>
                </a:solidFill>
              </a:rPr>
              <a:t>문으로 질의를 처리하는 방법을 </a:t>
            </a:r>
            <a:r>
              <a:rPr lang="ko-KR" altLang="en-US" sz="1800" b="1" dirty="0" smtClean="0">
                <a:solidFill>
                  <a:srgbClr val="393939"/>
                </a:solidFill>
              </a:rPr>
              <a:t>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</a:rPr>
              <a:t>두 개 이상의 테이블을 조회하여 질의를 처리하는 방법을 </a:t>
            </a:r>
            <a:r>
              <a:rPr lang="ko-KR" altLang="en-US" sz="1800" b="1" dirty="0" smtClean="0">
                <a:solidFill>
                  <a:srgbClr val="393939"/>
                </a:solidFill>
              </a:rPr>
              <a:t>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DDL</a:t>
            </a:r>
            <a:r>
              <a:rPr lang="ko-KR" altLang="en-US" sz="1800" b="1" dirty="0">
                <a:solidFill>
                  <a:srgbClr val="393939"/>
                </a:solidFill>
              </a:rPr>
              <a:t>로 테이블의 구조를 정의하고 변경하는 방법을 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DML</a:t>
            </a:r>
            <a:r>
              <a:rPr lang="ko-KR" altLang="en-US" sz="1800" b="1" dirty="0">
                <a:solidFill>
                  <a:srgbClr val="393939"/>
                </a:solidFill>
              </a:rPr>
              <a:t>로 데이터를 삽입</a:t>
            </a:r>
            <a:r>
              <a:rPr lang="en-US" altLang="ko-KR" sz="1800" b="1" dirty="0">
                <a:solidFill>
                  <a:srgbClr val="393939"/>
                </a:solidFill>
              </a:rPr>
              <a:t>·</a:t>
            </a:r>
            <a:r>
              <a:rPr lang="ko-KR" altLang="en-US" sz="1800" b="1" dirty="0">
                <a:solidFill>
                  <a:srgbClr val="393939"/>
                </a:solidFill>
              </a:rPr>
              <a:t>수정</a:t>
            </a:r>
            <a:r>
              <a:rPr lang="en-US" altLang="ko-KR" sz="1800" b="1" dirty="0">
                <a:solidFill>
                  <a:srgbClr val="393939"/>
                </a:solidFill>
              </a:rPr>
              <a:t>·</a:t>
            </a:r>
            <a:r>
              <a:rPr lang="ko-KR" altLang="en-US" sz="1800" b="1" dirty="0">
                <a:solidFill>
                  <a:srgbClr val="393939"/>
                </a:solidFill>
              </a:rPr>
              <a:t>삭제하는 방법을 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  <a:endParaRPr kumimoji="0"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13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17254"/>
            <a:ext cx="49720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1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b="0" dirty="0" smtClean="0"/>
              <a:t>[</a:t>
            </a:r>
            <a:r>
              <a:rPr lang="ko-KR" altLang="en-US" b="0" dirty="0" smtClean="0"/>
              <a:t>질</a:t>
            </a:r>
            <a:r>
              <a:rPr lang="ko-KR" altLang="en-US" dirty="0"/>
              <a:t>의 </a:t>
            </a:r>
            <a:r>
              <a:rPr lang="en-US" altLang="ko-KR" dirty="0"/>
              <a:t>3-2]</a:t>
            </a:r>
            <a:r>
              <a:rPr lang="ko-KR" altLang="en-US" dirty="0"/>
              <a:t>에 대한 </a:t>
            </a:r>
            <a:r>
              <a:rPr lang="en-US" altLang="ko-KR" dirty="0"/>
              <a:t>SQL </a:t>
            </a:r>
            <a:r>
              <a:rPr lang="ko-KR" altLang="en-US" dirty="0"/>
              <a:t>문을 ‘ * ’를 이용해서 다시 작성하면 다음과 </a:t>
            </a:r>
            <a:r>
              <a:rPr lang="ko-KR" altLang="en-US" dirty="0" smtClean="0"/>
              <a:t>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8294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3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052736"/>
            <a:ext cx="71723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9" y="1976289"/>
            <a:ext cx="58864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840760" cy="2398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627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7108"/>
            <a:ext cx="49815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7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범위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26" y="1650504"/>
            <a:ext cx="6991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96158"/>
            <a:ext cx="51911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5975"/>
            <a:ext cx="6962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1800"/>
            <a:ext cx="49625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9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endParaRPr lang="en-US" altLang="ko-KR" dirty="0" smtClean="0"/>
          </a:p>
          <a:p>
            <a:pPr lvl="1"/>
            <a:r>
              <a:rPr lang="ko-KR" altLang="en-US" b="0" dirty="0"/>
              <a:t>출판사가 ‘굿스포츠’ 혹은 ‘대한미디어’가 아닌 도서를 검색하는 </a:t>
            </a:r>
            <a:r>
              <a:rPr lang="en-US" altLang="ko-KR" b="0" dirty="0"/>
              <a:t>SQL </a:t>
            </a:r>
            <a:r>
              <a:rPr lang="ko-KR" altLang="en-US" b="0" dirty="0" smtClean="0"/>
              <a:t>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0482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3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패</a:t>
            </a:r>
            <a:r>
              <a:rPr lang="ko-KR" altLang="en-US" dirty="0"/>
              <a:t>턴</a:t>
            </a:r>
            <a:endParaRPr lang="en-US" altLang="ko-KR" dirty="0" smtClean="0"/>
          </a:p>
          <a:p>
            <a:pPr lvl="1"/>
            <a:r>
              <a:rPr lang="ko-KR" altLang="en-US" dirty="0"/>
              <a:t>문자열 검색 시 </a:t>
            </a:r>
            <a:r>
              <a:rPr lang="en-US" altLang="ko-KR" dirty="0"/>
              <a:t>LIKE</a:t>
            </a:r>
            <a:r>
              <a:rPr lang="ko-KR" altLang="en-US" dirty="0"/>
              <a:t>와 같이 사용할 수 있는 와일드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63330"/>
            <a:ext cx="6991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77730"/>
            <a:ext cx="63912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018531"/>
            <a:ext cx="69818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7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1052736"/>
            <a:ext cx="69437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1948086"/>
            <a:ext cx="637222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3167286"/>
            <a:ext cx="6972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04" y="4062636"/>
            <a:ext cx="64198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1560" y="1871768"/>
            <a:ext cx="5064207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01</a:t>
            </a:r>
            <a:r>
              <a:rPr lang="en-US" altLang="ko-KR" sz="3400" b="1" spc="-150" dirty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SQL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학습을 위한 준비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마당서점의 데이터베이스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데이터베이스의 사용자들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샘플 데이터 설치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pPr lvl="1"/>
            <a:r>
              <a:rPr lang="ko-KR" altLang="en-US" dirty="0"/>
              <a:t>문자열 검색 시 </a:t>
            </a:r>
            <a:r>
              <a:rPr lang="en-US" altLang="ko-KR" b="1" dirty="0">
                <a:solidFill>
                  <a:srgbClr val="0000CC"/>
                </a:solidFill>
              </a:rPr>
              <a:t>LIKE</a:t>
            </a:r>
            <a:r>
              <a:rPr lang="ko-KR" altLang="en-US" dirty="0"/>
              <a:t>와 같이 사용할 수 있는 와일드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874665"/>
            <a:ext cx="49625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6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pPr lvl="1"/>
            <a:r>
              <a:rPr lang="ko-KR" altLang="en-US" dirty="0"/>
              <a:t>출판사가 ‘굿스포츠’ 혹은 ‘대한미디어’인 도서를 검색하려면 </a:t>
            </a:r>
            <a:r>
              <a:rPr lang="en-US" altLang="ko-KR" dirty="0" smtClean="0"/>
              <a:t>OR </a:t>
            </a:r>
            <a:r>
              <a:rPr lang="ko-KR" altLang="en-US" dirty="0"/>
              <a:t>연산자를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988840"/>
            <a:ext cx="6962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874665"/>
            <a:ext cx="49530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1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문의 실행 결과를 특정 순서대로 </a:t>
            </a:r>
            <a:r>
              <a:rPr lang="ko-KR" altLang="en-US" dirty="0" smtClean="0"/>
              <a:t>출력하고 싶을 때 사용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916832"/>
            <a:ext cx="7191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2821707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700808"/>
            <a:ext cx="71818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77108"/>
            <a:ext cx="65722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2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700808"/>
            <a:ext cx="71818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67583"/>
            <a:ext cx="49149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520083"/>
            <a:ext cx="49434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9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r>
              <a:rPr lang="ko-KR" altLang="en-US" dirty="0"/>
              <a:t>집계 함수는 테이블의 각 열에 대해 계산하는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6768752" cy="2075931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93096"/>
            <a:ext cx="71628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88446"/>
            <a:ext cx="42100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624736" cy="7859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617292"/>
            <a:ext cx="6624736" cy="78755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785"/>
            <a:ext cx="44386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04848"/>
            <a:ext cx="48768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2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r>
              <a:rPr lang="ko-KR" altLang="en-US" dirty="0"/>
              <a:t>집계 함수 </a:t>
            </a:r>
            <a:r>
              <a:rPr lang="en-US" altLang="ko-KR" dirty="0"/>
              <a:t>COUNT</a:t>
            </a:r>
            <a:r>
              <a:rPr lang="ko-KR" altLang="en-US" dirty="0"/>
              <a:t>는 행의 개수를 </a:t>
            </a:r>
            <a:r>
              <a:rPr lang="ko-KR" altLang="en-US" dirty="0" smtClean="0"/>
              <a:t>셈</a:t>
            </a:r>
            <a:endParaRPr lang="en-US" altLang="ko-KR" dirty="0" smtClean="0"/>
          </a:p>
          <a:p>
            <a:pPr lvl="1"/>
            <a:r>
              <a:rPr lang="en-US" altLang="ko-KR" dirty="0"/>
              <a:t>COUNT( )</a:t>
            </a:r>
            <a:r>
              <a:rPr lang="ko-KR" altLang="en-US" dirty="0"/>
              <a:t>의 괄호 안에는 * 혹은 특정 속성의 </a:t>
            </a:r>
            <a:r>
              <a:rPr lang="ko-KR" altLang="en-US" dirty="0" smtClean="0"/>
              <a:t>이름</a:t>
            </a:r>
            <a:r>
              <a:rPr lang="ko-KR" altLang="en-US" dirty="0"/>
              <a:t>이 사용되며</a:t>
            </a:r>
            <a:r>
              <a:rPr lang="en-US" altLang="ko-KR" dirty="0"/>
              <a:t>, NULL </a:t>
            </a:r>
            <a:r>
              <a:rPr lang="ko-KR" altLang="en-US" dirty="0"/>
              <a:t>값을 제외한 해당 속성의 투플 개수를 </a:t>
            </a:r>
            <a:r>
              <a:rPr lang="ko-KR" altLang="en-US" dirty="0" smtClean="0"/>
              <a:t>세어줌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6840760" cy="806403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59339"/>
            <a:ext cx="44481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76951"/>
            <a:ext cx="64198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</a:t>
            </a:r>
            <a:r>
              <a:rPr lang="en-US" altLang="ko-KR" dirty="0" smtClean="0"/>
              <a:t>BY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912768" cy="82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62851"/>
            <a:ext cx="5916540" cy="2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</a:t>
            </a:r>
            <a:r>
              <a:rPr lang="en-US" altLang="ko-KR" dirty="0" smtClean="0"/>
              <a:t>BY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628775"/>
            <a:ext cx="7172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828925"/>
            <a:ext cx="54768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3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마당서점을 운영하는 시스템 환경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서점의 </a:t>
            </a:r>
            <a:r>
              <a:rPr lang="ko-KR" altLang="en-US" dirty="0"/>
              <a:t>데이터베이스 예를 통해 </a:t>
            </a:r>
            <a:r>
              <a:rPr lang="en-US" altLang="ko-KR" dirty="0"/>
              <a:t>SQL</a:t>
            </a:r>
            <a:r>
              <a:rPr lang="ko-KR" altLang="en-US" dirty="0"/>
              <a:t>의 개념과 주요 </a:t>
            </a:r>
            <a:r>
              <a:rPr lang="ko-KR" altLang="en-US" dirty="0" smtClean="0"/>
              <a:t>명령어 살펴보기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628800"/>
            <a:ext cx="72294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3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3" y="980728"/>
            <a:ext cx="645674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/>
              <a:t>한 테이블의 행을 다른 테이블의 행에 </a:t>
            </a:r>
            <a:r>
              <a:rPr lang="ko-KR" altLang="en-US" dirty="0" smtClean="0"/>
              <a:t>연결해 </a:t>
            </a:r>
            <a:r>
              <a:rPr lang="ko-KR" altLang="en-US" dirty="0"/>
              <a:t>두 개 이상의 테이블을 </a:t>
            </a:r>
            <a:r>
              <a:rPr lang="ko-KR" altLang="en-US" dirty="0" smtClean="0"/>
              <a:t>결합하는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</a:t>
            </a:r>
            <a:r>
              <a:rPr lang="ko-KR" altLang="en-US" dirty="0" smtClean="0"/>
              <a:t>연결함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276872"/>
            <a:ext cx="73628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000772"/>
            <a:ext cx="73628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</a:t>
            </a:r>
            <a:r>
              <a:rPr lang="ko-KR" altLang="en-US" dirty="0" smtClean="0"/>
              <a:t>연결함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200800" cy="41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984776" cy="8086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71600" y="3442875"/>
            <a:ext cx="6984776" cy="2954470"/>
            <a:chOff x="971600" y="3645025"/>
            <a:chExt cx="6984776" cy="29544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3645025"/>
              <a:ext cx="6984776" cy="13577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0"/>
            <a:stretch/>
          </p:blipFill>
          <p:spPr>
            <a:xfrm>
              <a:off x="971600" y="5002801"/>
              <a:ext cx="6984776" cy="1596694"/>
            </a:xfrm>
            <a:prstGeom prst="rect">
              <a:avLst/>
            </a:prstGeom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09425"/>
            <a:ext cx="68389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7" y="2486050"/>
            <a:ext cx="67913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8800"/>
            <a:ext cx="71628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30" y="3614936"/>
            <a:ext cx="74009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4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5627"/>
            <a:ext cx="6912768" cy="7872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78" y="2535932"/>
            <a:ext cx="57531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5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628800"/>
            <a:ext cx="71818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08151"/>
            <a:ext cx="59912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5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9557"/>
            <a:ext cx="6410217" cy="51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29529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58329"/>
            <a:ext cx="60388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5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15588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39" y="2490788"/>
            <a:ext cx="60102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마당서점을 운영하는 시스템 환경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마당서점을 운영하는 시스템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도서와 고객에 대한 정보는 </a:t>
            </a:r>
            <a:r>
              <a:rPr lang="ko-KR" altLang="en-US" dirty="0" smtClean="0"/>
              <a:t>데이터베이스</a:t>
            </a:r>
            <a:r>
              <a:rPr lang="en-US" altLang="ko-KR" dirty="0"/>
              <a:t>(MySQL DBMS </a:t>
            </a:r>
            <a:r>
              <a:rPr lang="ko-KR" altLang="en-US" dirty="0" smtClean="0"/>
              <a:t>소프트웨어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MySQL)</a:t>
            </a:r>
            <a:r>
              <a:rPr lang="ko-KR" altLang="en-US" dirty="0"/>
              <a:t>에 저장하여 </a:t>
            </a:r>
            <a:r>
              <a:rPr lang="ko-KR" altLang="en-US" dirty="0" smtClean="0"/>
              <a:t>관리하며 운영자와 </a:t>
            </a:r>
            <a:r>
              <a:rPr lang="ko-KR" altLang="en-US" dirty="0"/>
              <a:t>고객은 </a:t>
            </a:r>
            <a:r>
              <a:rPr lang="en-US" altLang="ko-KR" dirty="0"/>
              <a:t>LAN </a:t>
            </a:r>
            <a:r>
              <a:rPr lang="ko-KR" altLang="en-US" dirty="0"/>
              <a:t>혹은 인터넷에 연결된 컴퓨터를 통해 데이터베이스에 </a:t>
            </a:r>
            <a:r>
              <a:rPr lang="ko-KR" altLang="en-US" dirty="0" smtClean="0"/>
              <a:t>접속함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832"/>
            <a:ext cx="71628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12768" cy="807986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5" y="2436786"/>
            <a:ext cx="56959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6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/>
              <a:t>조인에 관한 문법을 </a:t>
            </a:r>
            <a:r>
              <a:rPr lang="ko-KR" altLang="en-US" dirty="0" smtClean="0"/>
              <a:t>정리한 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2" y="1988840"/>
            <a:ext cx="7252608" cy="33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“가장 비싼 도서의 이름은 무엇인가</a:t>
            </a:r>
            <a:r>
              <a:rPr lang="en-US" altLang="ko-KR" dirty="0"/>
              <a:t>?”</a:t>
            </a:r>
            <a:r>
              <a:rPr lang="ko-KR" altLang="en-US" dirty="0"/>
              <a:t>라는 질문에 대한 답을 </a:t>
            </a:r>
            <a:r>
              <a:rPr lang="ko-KR" altLang="en-US" dirty="0" smtClean="0"/>
              <a:t>구한다고 가정할 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만약 가장 비싼 도서의 가격을 알고 있다면 오른쪽과 같이 </a:t>
            </a:r>
            <a:r>
              <a:rPr lang="ko-KR" altLang="en-US" dirty="0" smtClean="0"/>
              <a:t>가격</a:t>
            </a:r>
            <a:r>
              <a:rPr lang="ko-KR" altLang="en-US" dirty="0"/>
              <a:t>이 </a:t>
            </a:r>
            <a:r>
              <a:rPr lang="en-US" altLang="ko-KR" dirty="0"/>
              <a:t>35,000</a:t>
            </a:r>
            <a:r>
              <a:rPr lang="ko-KR" altLang="en-US" dirty="0"/>
              <a:t>원인 도서의 이름을 바로 </a:t>
            </a:r>
            <a:r>
              <a:rPr lang="ko-KR" altLang="en-US" dirty="0" smtClean="0"/>
              <a:t>검색하면 됨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이 </a:t>
            </a:r>
            <a:r>
              <a:rPr lang="ko-KR" altLang="en-US" dirty="0"/>
              <a:t>두 질의를 하나의 질의로 </a:t>
            </a:r>
            <a:r>
              <a:rPr lang="ko-KR" altLang="en-US" dirty="0" smtClean="0"/>
              <a:t>작성하려면 </a:t>
            </a:r>
            <a:r>
              <a:rPr lang="ko-KR" altLang="en-US" dirty="0">
                <a:solidFill>
                  <a:srgbClr val="0000CC"/>
                </a:solidFill>
              </a:rPr>
              <a:t>두 </a:t>
            </a:r>
            <a:r>
              <a:rPr lang="ko-KR" altLang="en-US" dirty="0" smtClean="0">
                <a:solidFill>
                  <a:srgbClr val="0000CC"/>
                </a:solidFill>
              </a:rPr>
              <a:t>번</a:t>
            </a:r>
            <a:r>
              <a:rPr lang="ko-KR" altLang="en-US" dirty="0">
                <a:solidFill>
                  <a:srgbClr val="0000CC"/>
                </a:solidFill>
              </a:rPr>
              <a:t>째 </a:t>
            </a:r>
            <a:r>
              <a:rPr lang="ko-KR" altLang="en-US" dirty="0"/>
              <a:t>질의의 </a:t>
            </a:r>
            <a:r>
              <a:rPr lang="en-US" altLang="ko-KR" dirty="0"/>
              <a:t>35000 </a:t>
            </a:r>
            <a:r>
              <a:rPr lang="ko-KR" altLang="en-US" dirty="0"/>
              <a:t>값 위치에 </a:t>
            </a:r>
            <a:r>
              <a:rPr lang="ko-KR" altLang="en-US" dirty="0">
                <a:solidFill>
                  <a:srgbClr val="0000CC"/>
                </a:solidFill>
              </a:rPr>
              <a:t>첫 번째 </a:t>
            </a:r>
            <a:r>
              <a:rPr lang="ko-KR" altLang="en-US" dirty="0"/>
              <a:t>질의를 대치하면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21336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57" y="2996952"/>
            <a:ext cx="21240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" y="1684554"/>
            <a:ext cx="6768752" cy="776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" y="3413907"/>
            <a:ext cx="6148540" cy="3255453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6" y="2461407"/>
            <a:ext cx="5638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9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부속질의는 </a:t>
            </a:r>
            <a:r>
              <a:rPr lang="en-US" altLang="ko-KR" dirty="0"/>
              <a:t>SQL </a:t>
            </a:r>
            <a:r>
              <a:rPr lang="ko-KR" altLang="en-US" dirty="0"/>
              <a:t>문이므로 결과는 테이블로 </a:t>
            </a:r>
            <a:r>
              <a:rPr lang="ko-KR" altLang="en-US" dirty="0" smtClean="0"/>
              <a:t>반환됨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결과 테이블은 다음 네 가지 중 한 </a:t>
            </a:r>
            <a:r>
              <a:rPr lang="ko-KR" altLang="en-US" dirty="0" smtClean="0"/>
              <a:t>가</a:t>
            </a:r>
            <a:r>
              <a:rPr lang="ko-KR" altLang="en-US" dirty="0"/>
              <a:t>지 형태가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단일행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(1×1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다중행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(n×1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단일행</a:t>
            </a:r>
            <a:r>
              <a:rPr lang="en-US" altLang="ko-KR" dirty="0"/>
              <a:t>-</a:t>
            </a:r>
            <a:r>
              <a:rPr lang="ko-KR" altLang="en-US" dirty="0"/>
              <a:t>다중열</a:t>
            </a:r>
            <a:r>
              <a:rPr lang="en-US" altLang="ko-KR" dirty="0"/>
              <a:t>(1×n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다중행</a:t>
            </a:r>
            <a:r>
              <a:rPr lang="en-US" altLang="ko-KR" dirty="0"/>
              <a:t>-</a:t>
            </a:r>
            <a:r>
              <a:rPr lang="ko-KR" altLang="en-US" dirty="0"/>
              <a:t>다중열</a:t>
            </a:r>
            <a:r>
              <a:rPr lang="en-US" altLang="ko-KR" dirty="0"/>
              <a:t>(n×n</a:t>
            </a:r>
            <a:r>
              <a:rPr lang="en-US" altLang="ko-KR" dirty="0" smtClean="0"/>
              <a:t>)</a:t>
            </a:r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 smtClean="0"/>
              <a:t>부속질의의 </a:t>
            </a:r>
            <a:r>
              <a:rPr lang="ko-KR" altLang="en-US" dirty="0"/>
              <a:t>결과가 다중행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(n×1)</a:t>
            </a:r>
            <a:r>
              <a:rPr lang="ko-KR" altLang="en-US" dirty="0"/>
              <a:t>로 여러 개의 값을 반환하면 앞에서 배운 </a:t>
            </a:r>
            <a:r>
              <a:rPr lang="en-US" altLang="ko-KR" dirty="0"/>
              <a:t>IN </a:t>
            </a:r>
            <a:r>
              <a:rPr lang="ko-KR" altLang="en-US" dirty="0" smtClean="0"/>
              <a:t>키워드를 사용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도서를 </a:t>
            </a:r>
            <a:r>
              <a:rPr lang="ko-KR" altLang="en-US" dirty="0"/>
              <a:t>구매한 적이 있는 고객의 이름을 알려면 어떻게 해야 </a:t>
            </a:r>
            <a:r>
              <a:rPr lang="ko-KR" altLang="en-US" dirty="0" smtClean="0"/>
              <a:t>할까</a:t>
            </a:r>
            <a:r>
              <a:rPr lang="en-US" altLang="ko-KR" dirty="0" smtClean="0"/>
              <a:t>?</a:t>
            </a:r>
          </a:p>
          <a:p>
            <a:pPr lvl="2" latinLnBrk="0"/>
            <a:r>
              <a:rPr lang="ko-KR" altLang="en-US" dirty="0" smtClean="0"/>
              <a:t>먼저 </a:t>
            </a:r>
            <a:r>
              <a:rPr lang="en-US" altLang="ko-KR" dirty="0" smtClean="0"/>
              <a:t>Orders </a:t>
            </a:r>
            <a:r>
              <a:rPr lang="ko-KR" altLang="en-US" dirty="0"/>
              <a:t>테이블에서 주문 내역을 살펴보고</a:t>
            </a:r>
            <a:r>
              <a:rPr lang="en-US" altLang="ko-KR" dirty="0"/>
              <a:t>, </a:t>
            </a:r>
            <a:r>
              <a:rPr lang="ko-KR" altLang="en-US" dirty="0"/>
              <a:t>주문한 고객의 고객번호를 </a:t>
            </a:r>
            <a:r>
              <a:rPr lang="ko-KR" altLang="en-US" dirty="0" smtClean="0"/>
              <a:t>찾아야 함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찾은 고객번호를 이용하여 </a:t>
            </a:r>
            <a:r>
              <a:rPr lang="en-US" altLang="ko-KR" dirty="0"/>
              <a:t>Customer </a:t>
            </a:r>
            <a:r>
              <a:rPr lang="ko-KR" altLang="en-US" dirty="0" smtClean="0"/>
              <a:t>테이블에서 고객의 이름을 찾기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005064"/>
            <a:ext cx="71437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29200"/>
            <a:ext cx="71628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9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질의를 하나로 합치기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6768752" cy="777628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01145"/>
            <a:ext cx="56959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3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16402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12" y="2445202"/>
            <a:ext cx="60483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3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8335"/>
            <a:ext cx="6941849" cy="48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98029"/>
            <a:ext cx="5157468" cy="57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상관</a:t>
            </a:r>
            <a:r>
              <a:rPr lang="en-US" altLang="ko-KR" dirty="0" smtClean="0"/>
              <a:t>(correlated)</a:t>
            </a:r>
            <a:r>
              <a:rPr lang="ko-KR" altLang="en-US" dirty="0" smtClean="0"/>
              <a:t> 부속질의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부속질의 간에는 상하 관계가 있음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상위 부속질의와 하위 부속질의가 독립적이지 않고 </a:t>
            </a:r>
            <a:r>
              <a:rPr lang="ko-KR" altLang="en-US" dirty="0" smtClean="0"/>
              <a:t>서로 관련을 맺고 있음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출판사별로 </a:t>
            </a:r>
            <a:r>
              <a:rPr lang="ko-KR" altLang="en-US" dirty="0"/>
              <a:t>출판사의 평균 도서 가격보다 비싼 도서를 구한다고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출판사 </a:t>
            </a:r>
            <a:r>
              <a:rPr lang="ko-KR" altLang="en-US" dirty="0" smtClean="0"/>
              <a:t>굿</a:t>
            </a:r>
            <a:r>
              <a:rPr lang="ko-KR" altLang="en-US" dirty="0"/>
              <a:t>스포츠를 살펴보면 모두 </a:t>
            </a:r>
            <a:r>
              <a:rPr lang="en-US" altLang="ko-KR" dirty="0"/>
              <a:t>3</a:t>
            </a:r>
            <a:r>
              <a:rPr lang="ko-KR" altLang="en-US" dirty="0"/>
              <a:t>권의 도서를 출판하였고</a:t>
            </a:r>
            <a:r>
              <a:rPr lang="en-US" altLang="ko-KR" dirty="0"/>
              <a:t>, 3</a:t>
            </a:r>
            <a:r>
              <a:rPr lang="ko-KR" altLang="en-US" dirty="0"/>
              <a:t>권의 가격 평균은 </a:t>
            </a:r>
            <a:r>
              <a:rPr lang="en-US" altLang="ko-KR" dirty="0"/>
              <a:t>7,000</a:t>
            </a:r>
            <a:r>
              <a:rPr lang="ko-KR" altLang="en-US" dirty="0"/>
              <a:t>원이며</a:t>
            </a:r>
            <a:r>
              <a:rPr lang="en-US" altLang="ko-KR" dirty="0"/>
              <a:t>, 3</a:t>
            </a:r>
            <a:r>
              <a:rPr lang="ko-KR" altLang="en-US" dirty="0"/>
              <a:t>권 </a:t>
            </a:r>
            <a:r>
              <a:rPr lang="ko-KR" altLang="en-US" dirty="0" smtClean="0"/>
              <a:t>중 </a:t>
            </a:r>
            <a:r>
              <a:rPr lang="en-US" altLang="ko-KR" dirty="0"/>
              <a:t>7,000</a:t>
            </a:r>
            <a:r>
              <a:rPr lang="ko-KR" altLang="en-US" dirty="0"/>
              <a:t>원보다 비싼 도서는 ‘피겨 교본</a:t>
            </a:r>
            <a:r>
              <a:rPr lang="ko-KR" altLang="en-US" dirty="0" smtClean="0"/>
              <a:t>’임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3189724"/>
            <a:ext cx="6912768" cy="80108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15" y="3996137"/>
            <a:ext cx="60293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5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릴레이션 관련 용어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Book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6992"/>
            <a:ext cx="3647975" cy="3140968"/>
          </a:xfrm>
          <a:prstGeom prst="rect">
            <a:avLst/>
          </a:prstGeom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5486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출판사별로 </a:t>
            </a:r>
            <a:r>
              <a:rPr lang="ko-KR" altLang="en-US" dirty="0"/>
              <a:t>출판사의 평균 도서 가격보다 비싼 도서를 구한다고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출판사 </a:t>
            </a:r>
            <a:r>
              <a:rPr lang="ko-KR" altLang="en-US" dirty="0" smtClean="0"/>
              <a:t>굿</a:t>
            </a:r>
            <a:r>
              <a:rPr lang="ko-KR" altLang="en-US" dirty="0"/>
              <a:t>스포츠를 살펴보면 모두 </a:t>
            </a:r>
            <a:r>
              <a:rPr lang="en-US" altLang="ko-KR" dirty="0"/>
              <a:t>3</a:t>
            </a:r>
            <a:r>
              <a:rPr lang="ko-KR" altLang="en-US" dirty="0"/>
              <a:t>권의 도서를 출판하였고</a:t>
            </a:r>
            <a:r>
              <a:rPr lang="en-US" altLang="ko-KR" dirty="0"/>
              <a:t>, 3</a:t>
            </a:r>
            <a:r>
              <a:rPr lang="ko-KR" altLang="en-US" dirty="0"/>
              <a:t>권의 가격 평균은 </a:t>
            </a:r>
            <a:r>
              <a:rPr lang="en-US" altLang="ko-KR" dirty="0"/>
              <a:t>7,000</a:t>
            </a:r>
            <a:r>
              <a:rPr lang="ko-KR" altLang="en-US" dirty="0"/>
              <a:t>원이며</a:t>
            </a:r>
            <a:r>
              <a:rPr lang="en-US" altLang="ko-KR" dirty="0"/>
              <a:t>, 3</a:t>
            </a:r>
            <a:r>
              <a:rPr lang="ko-KR" altLang="en-US" dirty="0"/>
              <a:t>권 </a:t>
            </a:r>
            <a:r>
              <a:rPr lang="ko-KR" altLang="en-US" dirty="0" smtClean="0"/>
              <a:t>중 </a:t>
            </a:r>
            <a:r>
              <a:rPr lang="en-US" altLang="ko-KR" dirty="0"/>
              <a:t>7,000</a:t>
            </a:r>
            <a:r>
              <a:rPr lang="ko-KR" altLang="en-US" dirty="0"/>
              <a:t>원보다 비싼 도서는 ‘피겨 교본</a:t>
            </a:r>
            <a:r>
              <a:rPr lang="ko-KR" altLang="en-US" dirty="0" smtClean="0"/>
              <a:t>’임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46" y="1988840"/>
            <a:ext cx="6858508" cy="36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집합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 </a:t>
            </a:r>
            <a:r>
              <a:rPr lang="en-US" altLang="ko-KR" dirty="0" smtClean="0">
                <a:solidFill>
                  <a:srgbClr val="0000CC"/>
                </a:solidFill>
              </a:rPr>
              <a:t>UNION</a:t>
            </a:r>
          </a:p>
          <a:p>
            <a:pPr lvl="1" latinLnBrk="0"/>
            <a:r>
              <a:rPr lang="en-US" altLang="ko-KR" dirty="0"/>
              <a:t>SQL </a:t>
            </a:r>
            <a:r>
              <a:rPr lang="ko-KR" altLang="en-US" dirty="0"/>
              <a:t>문의 결과는 테이블로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테이블 간의 집합 </a:t>
            </a:r>
            <a:r>
              <a:rPr lang="ko-KR" altLang="en-US" dirty="0" smtClean="0"/>
              <a:t>연산을 </a:t>
            </a:r>
            <a:r>
              <a:rPr lang="ko-KR" altLang="en-US" dirty="0"/>
              <a:t>이용하여 합집합</a:t>
            </a:r>
            <a:r>
              <a:rPr lang="en-US" altLang="ko-KR" dirty="0"/>
              <a:t>, </a:t>
            </a:r>
            <a:r>
              <a:rPr lang="ko-KR" altLang="en-US" dirty="0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교집합을 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합집합을 </a:t>
            </a:r>
            <a:r>
              <a:rPr lang="en-US" altLang="ko-KR" b="1" dirty="0">
                <a:solidFill>
                  <a:srgbClr val="0000CC"/>
                </a:solidFill>
              </a:rPr>
              <a:t>UNION</a:t>
            </a:r>
            <a:r>
              <a:rPr lang="ko-KR" altLang="en-US" dirty="0"/>
              <a:t>으로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테이블에 대한민국에 거주하는 고객의 이름 집합과 도서를 </a:t>
            </a:r>
            <a:r>
              <a:rPr lang="ko-KR" altLang="en-US" dirty="0" smtClean="0"/>
              <a:t>주문한 </a:t>
            </a:r>
            <a:r>
              <a:rPr lang="ko-KR" altLang="en-US" dirty="0"/>
              <a:t>고객의 이름 집합의 </a:t>
            </a:r>
            <a:r>
              <a:rPr lang="ko-KR" altLang="en-US" dirty="0" smtClean="0"/>
              <a:t>합집합을 구하기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{</a:t>
            </a:r>
            <a:r>
              <a:rPr lang="ko-KR" altLang="en-US" dirty="0"/>
              <a:t>고객 이름</a:t>
            </a:r>
            <a:r>
              <a:rPr lang="en-US" altLang="ko-KR" dirty="0"/>
              <a:t>} = {</a:t>
            </a:r>
            <a:r>
              <a:rPr lang="ko-KR" altLang="en-US" dirty="0"/>
              <a:t>대한민국에 거주하는 고객 이름</a:t>
            </a:r>
            <a:r>
              <a:rPr lang="en-US" altLang="ko-KR" dirty="0"/>
              <a:t>} ∪ {</a:t>
            </a:r>
            <a:r>
              <a:rPr lang="ko-KR" altLang="en-US" dirty="0"/>
              <a:t>도서를 주문한 고객 이름</a:t>
            </a:r>
            <a:r>
              <a:rPr lang="en-US" altLang="ko-KR" dirty="0" smtClean="0"/>
              <a:t>}</a:t>
            </a:r>
          </a:p>
          <a:p>
            <a:pPr lvl="2" latinLnBrk="0"/>
            <a:r>
              <a:rPr lang="ko-KR" altLang="en-US" dirty="0" smtClean="0"/>
              <a:t>대한민국에 </a:t>
            </a:r>
            <a:r>
              <a:rPr lang="ko-KR" altLang="en-US" dirty="0"/>
              <a:t>거주하는 고객의 이름은 </a:t>
            </a:r>
            <a:r>
              <a:rPr lang="en-US" altLang="ko-KR" dirty="0"/>
              <a:t>Customer </a:t>
            </a:r>
            <a:r>
              <a:rPr lang="ko-KR" altLang="en-US" dirty="0"/>
              <a:t>테이블에서 다음과 같이 </a:t>
            </a:r>
            <a:r>
              <a:rPr lang="ko-KR" altLang="en-US" dirty="0" smtClean="0"/>
              <a:t>구함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 smtClean="0"/>
              <a:t>도서를 </a:t>
            </a:r>
            <a:r>
              <a:rPr lang="ko-KR" altLang="en-US" dirty="0"/>
              <a:t>주문한 고객은 </a:t>
            </a:r>
            <a:r>
              <a:rPr lang="en-US" altLang="ko-KR" dirty="0"/>
              <a:t>Orders </a:t>
            </a:r>
            <a:r>
              <a:rPr lang="ko-KR" altLang="en-US" dirty="0"/>
              <a:t>테이블에 기록이 있는 고객번호를 이용하여 </a:t>
            </a:r>
            <a:r>
              <a:rPr lang="en-US" altLang="ko-KR" dirty="0"/>
              <a:t>Customer </a:t>
            </a:r>
            <a:r>
              <a:rPr lang="ko-KR" altLang="en-US" dirty="0" smtClean="0"/>
              <a:t>테이블에서 구함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2" y="3717032"/>
            <a:ext cx="55816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2" y="5238725"/>
            <a:ext cx="55911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대한민국에 거주하는 고객의 이름 집합과 도서를 주문한 고객의 이름 집합의 합집합은 </a:t>
            </a:r>
            <a:r>
              <a:rPr lang="ko-KR" altLang="en-US" dirty="0" smtClean="0"/>
              <a:t>앞의 </a:t>
            </a:r>
            <a:r>
              <a:rPr lang="ko-KR" altLang="en-US" dirty="0"/>
              <a:t>두 </a:t>
            </a:r>
            <a:r>
              <a:rPr lang="en-US" altLang="ko-KR" dirty="0"/>
              <a:t>SQL </a:t>
            </a:r>
            <a:r>
              <a:rPr lang="ko-KR" altLang="en-US" dirty="0"/>
              <a:t>문을 이용하여 </a:t>
            </a:r>
            <a:r>
              <a:rPr lang="ko-KR" altLang="en-US" dirty="0" smtClean="0"/>
              <a:t>구함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2" latinLnBrk="0"/>
            <a:r>
              <a:rPr lang="en-US" altLang="ko-KR" dirty="0"/>
              <a:t>UNION ALL </a:t>
            </a:r>
            <a:r>
              <a:rPr lang="ko-KR" altLang="en-US" dirty="0"/>
              <a:t>연산자를 사용하면 중복을 포함하여 모든 결과를 </a:t>
            </a:r>
            <a:r>
              <a:rPr lang="ko-KR" altLang="en-US" dirty="0" smtClean="0"/>
              <a:t>구함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6425"/>
            <a:ext cx="6984776" cy="808617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55" y="2485042"/>
            <a:ext cx="56292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657725"/>
            <a:ext cx="56007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6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집합 </a:t>
            </a:r>
            <a:r>
              <a:rPr lang="ko-KR" altLang="en-US" smtClean="0"/>
              <a:t>연산 </a:t>
            </a:r>
            <a:r>
              <a:rPr lang="en-US" altLang="ko-KR" smtClean="0"/>
              <a:t>– </a:t>
            </a:r>
            <a:r>
              <a:rPr lang="en-US" altLang="ko-KR" smtClean="0">
                <a:solidFill>
                  <a:srgbClr val="0000CC"/>
                </a:solidFill>
              </a:rPr>
              <a:t>MINUS, INTERSECT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2065" y="3199641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CC"/>
                </a:solidFill>
              </a:rPr>
              <a:t>MINUS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60017" y="5287873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INTERSECT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9" y="1551099"/>
            <a:ext cx="6686648" cy="5211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9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en-US" altLang="ko-KR" dirty="0" smtClean="0"/>
              <a:t>EXISTS</a:t>
            </a:r>
          </a:p>
          <a:p>
            <a:pPr lvl="1" latinLnBrk="0"/>
            <a:r>
              <a:rPr lang="ko-KR" altLang="en-US" dirty="0"/>
              <a:t>상관 </a:t>
            </a:r>
            <a:r>
              <a:rPr lang="ko-KR" altLang="en-US" dirty="0" err="1"/>
              <a:t>부속질의문</a:t>
            </a:r>
            <a:r>
              <a:rPr lang="ko-KR" altLang="en-US" dirty="0"/>
              <a:t>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EXISTS</a:t>
            </a:r>
            <a:r>
              <a:rPr lang="ko-KR" altLang="en-US" dirty="0"/>
              <a:t>는 원래 단어에서 의미하는 것과 같이 조건에 맞는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플이</a:t>
            </a:r>
            <a:r>
              <a:rPr lang="ko-KR" altLang="en-US" dirty="0" smtClean="0"/>
              <a:t> </a:t>
            </a:r>
            <a:r>
              <a:rPr lang="ko-KR" altLang="en-US" dirty="0"/>
              <a:t>존재하면 결과에 포함시킴</a:t>
            </a:r>
            <a:r>
              <a:rPr lang="en-US" altLang="ko-KR" dirty="0"/>
              <a:t>. </a:t>
            </a:r>
            <a:r>
              <a:rPr lang="ko-KR" altLang="en-US" dirty="0"/>
              <a:t>즉 부속질의문의 어떤 행이 조건에 만족하면 참임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EXISTS</a:t>
            </a:r>
            <a:r>
              <a:rPr lang="ko-KR" altLang="en-US" dirty="0"/>
              <a:t>와 </a:t>
            </a:r>
            <a:r>
              <a:rPr lang="en-US" altLang="ko-KR" dirty="0"/>
              <a:t>NOT EXISTS</a:t>
            </a:r>
            <a:r>
              <a:rPr lang="ko-KR" altLang="en-US" dirty="0"/>
              <a:t>는 상관 부속질의문의 다른 </a:t>
            </a:r>
            <a:r>
              <a:rPr lang="ko-KR" altLang="en-US" dirty="0" smtClean="0"/>
              <a:t>형태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9" y="2924944"/>
            <a:ext cx="6840760" cy="791944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9" y="3728323"/>
            <a:ext cx="59912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EXISTS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23564"/>
            <a:ext cx="7677726" cy="3912123"/>
          </a:xfrm>
          <a:prstGeom prst="rect">
            <a:avLst/>
          </a:prstGeom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9"/>
            <a:ext cx="3600400" cy="12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4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3627916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04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정의어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ALTER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DROP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1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테이블을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속성과 </a:t>
            </a:r>
            <a:r>
              <a:rPr lang="ko-KR" altLang="en-US" dirty="0"/>
              <a:t>속성에 관한 제약을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기본키 </a:t>
            </a:r>
            <a:r>
              <a:rPr lang="ko-KR" altLang="en-US" dirty="0"/>
              <a:t>및 </a:t>
            </a:r>
            <a:r>
              <a:rPr lang="ko-KR" altLang="en-US" dirty="0" smtClean="0"/>
              <a:t>외래키를 정의하는 명령어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CREATE </a:t>
            </a:r>
            <a:r>
              <a:rPr lang="ko-KR" altLang="en-US" dirty="0" smtClean="0"/>
              <a:t>문의 </a:t>
            </a:r>
            <a:r>
              <a:rPr lang="ko-KR" altLang="en-US" dirty="0"/>
              <a:t>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7162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196752"/>
            <a:ext cx="72104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21" y="3873277"/>
            <a:ext cx="6019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3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2"/>
            <a:r>
              <a:rPr lang="ko-KR" altLang="en-US" sz="1600" dirty="0"/>
              <a:t>작성한 </a:t>
            </a:r>
            <a:r>
              <a:rPr lang="en-US" altLang="ko-KR" sz="1600" dirty="0"/>
              <a:t>NewBook </a:t>
            </a:r>
            <a:r>
              <a:rPr lang="ko-KR" altLang="en-US" sz="1600" dirty="0"/>
              <a:t>테이블에는 아무 제약사항이 </a:t>
            </a:r>
            <a:r>
              <a:rPr lang="ko-KR" altLang="en-US" sz="1600" dirty="0" smtClean="0"/>
              <a:t>없음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만약 </a:t>
            </a:r>
            <a:r>
              <a:rPr lang="ko-KR" altLang="en-US" sz="1600" b="1" dirty="0">
                <a:solidFill>
                  <a:srgbClr val="0000CC"/>
                </a:solidFill>
              </a:rPr>
              <a:t>기본키</a:t>
            </a:r>
            <a:r>
              <a:rPr lang="ko-KR" altLang="en-US" sz="1600" dirty="0"/>
              <a:t>를 지정하고 싶다면 </a:t>
            </a:r>
            <a:r>
              <a:rPr lang="ko-KR" altLang="en-US" sz="1600" dirty="0" smtClean="0"/>
              <a:t>다음과 같이 생성함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sz="1600" dirty="0" smtClean="0"/>
              <a:t>앞의 </a:t>
            </a:r>
            <a:r>
              <a:rPr lang="en-US" altLang="ko-KR" sz="1600" dirty="0"/>
              <a:t>CREATE </a:t>
            </a:r>
            <a:r>
              <a:rPr lang="ko-KR" altLang="en-US" sz="1600" dirty="0"/>
              <a:t>문은 다음과 </a:t>
            </a:r>
            <a:r>
              <a:rPr lang="ko-KR" altLang="en-US" sz="1600" dirty="0" smtClean="0"/>
              <a:t>같이 </a:t>
            </a:r>
            <a:r>
              <a:rPr lang="ko-KR" altLang="en-US" sz="1600" dirty="0"/>
              <a:t>써도 같은 의미가 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79</a:t>
            </a:fld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08" y="1504950"/>
            <a:ext cx="71247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6" y="4005064"/>
            <a:ext cx="71437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>
                <a:solidFill>
                  <a:srgbClr val="0000CC"/>
                </a:solidFill>
              </a:rPr>
              <a:t>Customer</a:t>
            </a:r>
            <a:r>
              <a:rPr lang="en-US" altLang="ko-KR" dirty="0"/>
              <a:t>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Orders</a:t>
            </a:r>
            <a:r>
              <a:rPr lang="en-US" altLang="ko-KR" dirty="0" smtClean="0"/>
              <a:t> </a:t>
            </a:r>
            <a:r>
              <a:rPr lang="ko-KR" altLang="en-US" dirty="0"/>
              <a:t>테이블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234626"/>
            <a:ext cx="4195366" cy="1943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429000"/>
            <a:ext cx="4161328" cy="31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2899255"/>
          </a:xfrm>
        </p:spPr>
        <p:txBody>
          <a:bodyPr>
            <a:spAutoFit/>
          </a:bodyPr>
          <a:lstStyle/>
          <a:p>
            <a:pPr lvl="2" latinLnBrk="0"/>
            <a:r>
              <a:rPr lang="ko-KR" altLang="en-US" sz="1600" dirty="0"/>
              <a:t>만약 </a:t>
            </a:r>
            <a:r>
              <a:rPr lang="en-US" altLang="ko-KR" sz="1600" dirty="0"/>
              <a:t>bookid </a:t>
            </a:r>
            <a:r>
              <a:rPr lang="ko-KR" altLang="en-US" sz="1600" dirty="0"/>
              <a:t>속성이 없어서 두 개의 속성 </a:t>
            </a:r>
            <a:r>
              <a:rPr lang="en-US" altLang="ko-KR" sz="1600" dirty="0"/>
              <a:t>bookname, publisher</a:t>
            </a:r>
            <a:r>
              <a:rPr lang="ko-KR" altLang="en-US" sz="1600" dirty="0"/>
              <a:t>가 기본키가 된다면 </a:t>
            </a:r>
            <a:r>
              <a:rPr lang="ko-KR" altLang="en-US" sz="1600" dirty="0" smtClean="0"/>
              <a:t>다음</a:t>
            </a:r>
            <a:r>
              <a:rPr lang="ko-KR" altLang="en-US" sz="1600" dirty="0"/>
              <a:t>과 같이 괄호를 사용하여 복합키를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2" latinLnBrk="0"/>
            <a:endParaRPr lang="en-US" altLang="ko-KR" sz="1600" dirty="0" smtClean="0"/>
          </a:p>
          <a:p>
            <a:pPr lvl="2" latinLnBrk="0"/>
            <a:r>
              <a:rPr lang="en-US" altLang="ko-KR" sz="1600" dirty="0" err="1" smtClean="0"/>
              <a:t>NewBook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테이블의 </a:t>
            </a:r>
            <a:r>
              <a:rPr lang="en-US" altLang="ko-KR" sz="1600" dirty="0"/>
              <a:t>CREATE </a:t>
            </a:r>
            <a:r>
              <a:rPr lang="ko-KR" altLang="en-US" sz="1600" dirty="0"/>
              <a:t>문에 좀 더 복잡한 제약사항을 추가하면 </a:t>
            </a:r>
            <a:r>
              <a:rPr lang="ko-KR" altLang="en-US" sz="1600" dirty="0" smtClean="0"/>
              <a:t>다음과 같음</a:t>
            </a:r>
            <a:endParaRPr lang="en-US" altLang="ko-KR" sz="1600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32" y="1484784"/>
            <a:ext cx="71247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19686"/>
            <a:ext cx="7162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86461"/>
            <a:ext cx="71342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268760"/>
            <a:ext cx="71532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601244"/>
            <a:ext cx="60483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840760" cy="28429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4437" y="39314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00CC"/>
                </a:solidFill>
                <a:latin typeface="+mn-ea"/>
                <a:ea typeface="+mn-ea"/>
              </a:rPr>
              <a:t>외래키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1467"/>
            <a:ext cx="60483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</a:t>
            </a:r>
            <a:r>
              <a:rPr lang="ko-KR" altLang="en-US" b="0" dirty="0"/>
              <a:t>에서 사용하는 </a:t>
            </a:r>
            <a:r>
              <a:rPr lang="ko-KR" altLang="en-US" b="0" dirty="0" smtClean="0"/>
              <a:t>데이터타입의 종류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66" y="1556792"/>
            <a:ext cx="71628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ALTER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생성된 테이블의 속성과 속성에 관한 제약을 변경하며</a:t>
            </a:r>
            <a:r>
              <a:rPr lang="en-US" altLang="ko-KR" dirty="0"/>
              <a:t>, </a:t>
            </a:r>
            <a:r>
              <a:rPr lang="ko-KR" altLang="en-US" dirty="0"/>
              <a:t>기본키 및 외래키를 </a:t>
            </a:r>
            <a:r>
              <a:rPr lang="ko-KR" altLang="en-US" dirty="0" smtClean="0"/>
              <a:t>변경함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ALTER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708920"/>
            <a:ext cx="71437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다음은 앞에서 실습한 </a:t>
            </a:r>
            <a:r>
              <a:rPr lang="en-US" altLang="ko-KR" dirty="0"/>
              <a:t>NewBook </a:t>
            </a:r>
            <a:r>
              <a:rPr lang="ko-KR" altLang="en-US" dirty="0"/>
              <a:t>테이블을 생성하는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85</a:t>
            </a:fld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84784"/>
            <a:ext cx="7105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645024"/>
            <a:ext cx="71437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20" y="4521324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0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b="0" dirty="0"/>
              <a:t>속성을 삭제하거나 제약사항을 변경하는 </a:t>
            </a:r>
            <a:r>
              <a:rPr lang="ko-KR" altLang="en-US" b="0" dirty="0" smtClean="0"/>
              <a:t>예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86</a:t>
            </a:fld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84784"/>
            <a:ext cx="71532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370609"/>
            <a:ext cx="49149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573016"/>
            <a:ext cx="71437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4458841"/>
            <a:ext cx="49339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4" y="1503834"/>
            <a:ext cx="71247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5" y="2380134"/>
            <a:ext cx="488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620641"/>
            <a:ext cx="71532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6" y="4458841"/>
            <a:ext cx="48958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DROP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테이블을 삭제하는 </a:t>
            </a:r>
            <a:r>
              <a:rPr lang="ko-KR" altLang="en-US" dirty="0" smtClean="0"/>
              <a:t>명령으로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테이블의 </a:t>
            </a:r>
            <a:r>
              <a:rPr lang="ko-KR" altLang="en-US" dirty="0"/>
              <a:t>구조와 데이터를 모두 </a:t>
            </a:r>
            <a:r>
              <a:rPr lang="ko-KR" altLang="en-US" dirty="0" smtClean="0"/>
              <a:t>삭제하므로 사용 시 주의</a:t>
            </a:r>
            <a:endParaRPr lang="en-US" altLang="ko-KR" dirty="0" smtClean="0"/>
          </a:p>
          <a:p>
            <a:pPr lvl="1"/>
            <a:r>
              <a:rPr lang="ko-KR" altLang="en-US" dirty="0"/>
              <a:t>데이터만 삭제하려면 </a:t>
            </a:r>
            <a:r>
              <a:rPr lang="en-US" altLang="ko-KR" dirty="0"/>
              <a:t>DELETE </a:t>
            </a:r>
            <a:r>
              <a:rPr lang="ko-KR" altLang="en-US" dirty="0" smtClean="0"/>
              <a:t>문을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DROP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068960"/>
            <a:ext cx="71247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871913"/>
            <a:ext cx="71723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757738"/>
            <a:ext cx="49149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243965"/>
          </a:xfrm>
        </p:spPr>
        <p:txBody>
          <a:bodyPr>
            <a:spAutoFit/>
          </a:bodyPr>
          <a:lstStyle/>
          <a:p>
            <a:pPr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 smtClean="0"/>
              <a:t>삭제하려는 </a:t>
            </a:r>
            <a:r>
              <a:rPr lang="ko-KR" altLang="en-US" dirty="0"/>
              <a:t>테이블의 기본키를 다른 테이블에서 참조하고 있다면 삭제가 </a:t>
            </a:r>
            <a:r>
              <a:rPr lang="ko-KR" altLang="en-US" dirty="0" smtClean="0"/>
              <a:t>거절됨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NewCustomer </a:t>
            </a:r>
            <a:r>
              <a:rPr lang="ko-KR" altLang="en-US" dirty="0"/>
              <a:t>테이블을 삭제하기 위해서는 이 테이블을 참조하고 있는 </a:t>
            </a:r>
            <a:r>
              <a:rPr lang="en-US" altLang="ko-KR" dirty="0" err="1" smtClean="0"/>
              <a:t>NewOrders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</a:t>
            </a:r>
            <a:r>
              <a:rPr lang="ko-KR" altLang="en-US" dirty="0"/>
              <a:t>블부터 </a:t>
            </a:r>
            <a:r>
              <a:rPr lang="ko-KR" altLang="en-US" dirty="0" smtClean="0"/>
              <a:t>삭제해야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572113"/>
            <a:ext cx="71532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768071"/>
            <a:ext cx="49149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318992"/>
            <a:ext cx="71342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9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세 테이블 간 속성의 참조 </a:t>
            </a:r>
            <a:r>
              <a:rPr lang="ko-KR" altLang="en-US" dirty="0" smtClean="0"/>
              <a:t>관계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41624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3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7175362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05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조작어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–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삽입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,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수정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,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삭제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INSERT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UPDATE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DELETE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8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테이블에 새로운 투플을 삽입하는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91</a:t>
            </a:fld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852936"/>
            <a:ext cx="71247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033838"/>
            <a:ext cx="71532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5220271"/>
            <a:ext cx="4905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4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투플을 삽입할 때 속성의 이름을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데이터의 </a:t>
            </a:r>
            <a:r>
              <a:rPr lang="ko-KR" altLang="en-US" dirty="0"/>
              <a:t>입력 순서는 </a:t>
            </a:r>
            <a:r>
              <a:rPr lang="ko-KR" altLang="en-US" dirty="0" smtClean="0"/>
              <a:t>속성의 순서와 일치해야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92</a:t>
            </a:fld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7"/>
          <a:stretch/>
        </p:blipFill>
        <p:spPr bwMode="auto">
          <a:xfrm>
            <a:off x="971600" y="980728"/>
            <a:ext cx="4914900" cy="341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03824"/>
            <a:ext cx="7162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8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데이터는 항상 속성의 순서대로 입력하지 않아도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만약 </a:t>
            </a:r>
            <a:r>
              <a:rPr lang="en-US" altLang="ko-KR" dirty="0"/>
              <a:t>price</a:t>
            </a:r>
            <a:r>
              <a:rPr lang="ko-KR" altLang="en-US" dirty="0"/>
              <a:t>를 </a:t>
            </a:r>
            <a:r>
              <a:rPr lang="en-US" altLang="ko-KR" dirty="0"/>
              <a:t>publisher </a:t>
            </a:r>
            <a:r>
              <a:rPr lang="ko-KR" altLang="en-US" dirty="0"/>
              <a:t>앞에 </a:t>
            </a:r>
            <a:r>
              <a:rPr lang="ko-KR" altLang="en-US" dirty="0" smtClean="0"/>
              <a:t>입력하</a:t>
            </a:r>
            <a:r>
              <a:rPr lang="ko-KR" altLang="en-US" dirty="0"/>
              <a:t>고 싶다면 속성의 이름과 데이터의 순서를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몇 개의 속성만 입력해야 한다면 해당하는 속성만 </a:t>
            </a:r>
            <a:r>
              <a:rPr lang="ko-KR" altLang="en-US" dirty="0" smtClean="0"/>
              <a:t>명시하면 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도서 </a:t>
            </a:r>
            <a:r>
              <a:rPr lang="ko-KR" altLang="en-US" dirty="0" smtClean="0"/>
              <a:t>가격</a:t>
            </a:r>
            <a:r>
              <a:rPr lang="ko-KR" altLang="en-US" dirty="0"/>
              <a:t>을 몰라 </a:t>
            </a:r>
            <a:r>
              <a:rPr lang="en-US" altLang="ko-KR" dirty="0"/>
              <a:t>bookid, bookname, publisher</a:t>
            </a:r>
            <a:r>
              <a:rPr lang="ko-KR" altLang="en-US" dirty="0"/>
              <a:t>만 입력해야 할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[</a:t>
            </a:r>
            <a:r>
              <a:rPr lang="ko-KR" altLang="en-US" dirty="0" smtClean="0"/>
              <a:t>질의 </a:t>
            </a:r>
            <a:r>
              <a:rPr lang="en-US" altLang="ko-KR" dirty="0" smtClean="0"/>
              <a:t>3-45]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질의 결과</a:t>
            </a:r>
            <a:r>
              <a:rPr lang="en-US" altLang="ko-KR" dirty="0"/>
              <a:t>, </a:t>
            </a:r>
            <a:r>
              <a:rPr lang="ko-KR" altLang="en-US" dirty="0"/>
              <a:t>도서 가격은 </a:t>
            </a:r>
            <a:r>
              <a:rPr lang="en-US" altLang="ko-KR" dirty="0"/>
              <a:t>0</a:t>
            </a:r>
            <a:r>
              <a:rPr lang="ko-KR" altLang="en-US" dirty="0"/>
              <a:t>이 아닌 </a:t>
            </a:r>
            <a:r>
              <a:rPr lang="en-US" altLang="ko-KR" dirty="0"/>
              <a:t>NULL</a:t>
            </a:r>
            <a:r>
              <a:rPr lang="ko-KR" altLang="en-US" dirty="0"/>
              <a:t>이라는 특수한 값으로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93</a:t>
            </a:fld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72816"/>
            <a:ext cx="7162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94</a:t>
            </a:fld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980728"/>
            <a:ext cx="71342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44" y="2191519"/>
            <a:ext cx="4838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1" y="2904431"/>
            <a:ext cx="4264099" cy="376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b="0" dirty="0"/>
              <a:t>INSERT </a:t>
            </a:r>
            <a:r>
              <a:rPr lang="ko-KR" altLang="en-US" b="0" dirty="0"/>
              <a:t>문은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작성할 수도 </a:t>
            </a:r>
            <a:r>
              <a:rPr lang="ko-KR" altLang="en-US" b="0" dirty="0" smtClean="0"/>
              <a:t>있음</a:t>
            </a:r>
            <a:endParaRPr lang="en-US" altLang="ko-KR" b="0" dirty="0" smtClean="0"/>
          </a:p>
          <a:p>
            <a:pPr lvl="2" latinLnBrk="0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Imported_book</a:t>
            </a:r>
            <a:r>
              <a:rPr lang="ko-KR" altLang="en-US" sz="1400" dirty="0" smtClean="0"/>
              <a:t>이라는 </a:t>
            </a:r>
            <a:r>
              <a:rPr lang="ko-KR" altLang="en-US" sz="1400" dirty="0"/>
              <a:t>테이블에 저장된 데이터를 읽어서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삽입하려면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</a:t>
            </a:r>
            <a:r>
              <a:rPr lang="ko-KR" altLang="en-US" sz="1400" dirty="0" smtClean="0"/>
              <a:t>다음과 </a:t>
            </a:r>
            <a:r>
              <a:rPr lang="ko-KR" altLang="en-US" sz="1400" dirty="0"/>
              <a:t>같이 </a:t>
            </a:r>
            <a:r>
              <a:rPr lang="ko-KR" altLang="en-US" sz="1400" dirty="0" smtClean="0"/>
              <a:t>작성</a:t>
            </a:r>
            <a:endParaRPr lang="en-US" altLang="ko-KR" sz="1400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95</a:t>
            </a:fld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989720"/>
            <a:ext cx="71342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4" y="2837445"/>
            <a:ext cx="3999160" cy="73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40843"/>
            <a:ext cx="3983779" cy="38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특정 속성값을 수정하는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96</a:t>
            </a:fld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3" y="1916832"/>
            <a:ext cx="6696744" cy="107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6112"/>
            <a:ext cx="6362600" cy="81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4" y="3787280"/>
            <a:ext cx="5331741" cy="104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6" y="4835039"/>
            <a:ext cx="3726304" cy="15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7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UPDATE </a:t>
            </a:r>
            <a:r>
              <a:rPr lang="ko-KR" altLang="en-US" dirty="0"/>
              <a:t>문에서 다른 테이블의 속성값을 이용할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마당서점의 </a:t>
            </a:r>
            <a:r>
              <a:rPr lang="en-US" altLang="ko-KR" sz="1400" dirty="0"/>
              <a:t>imported_book </a:t>
            </a:r>
            <a:r>
              <a:rPr lang="ko-KR" altLang="en-US" sz="1400" dirty="0"/>
              <a:t>테이블의 속성을 사용하여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테이블의 속성을 </a:t>
            </a:r>
            <a:r>
              <a:rPr lang="ko-KR" altLang="en-US" sz="1400" dirty="0" smtClean="0"/>
              <a:t>변경할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</a:t>
            </a:r>
            <a:r>
              <a:rPr lang="ko-KR" altLang="en-US" sz="1400" dirty="0" smtClean="0"/>
              <a:t>수 있음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9409"/>
            <a:ext cx="3855404" cy="109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61" y="2859409"/>
            <a:ext cx="3870347" cy="377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16832"/>
            <a:ext cx="5603786" cy="94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38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테이블에 있는 기존 투플을 삭제하는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DELETE </a:t>
            </a:r>
            <a:r>
              <a:rPr lang="ko-KR" altLang="en-US" dirty="0"/>
              <a:t>문은 </a:t>
            </a:r>
            <a:r>
              <a:rPr lang="en-US" altLang="ko-KR" dirty="0"/>
              <a:t>&lt;</a:t>
            </a:r>
            <a:r>
              <a:rPr lang="ko-KR" altLang="en-US" dirty="0"/>
              <a:t>검색조건</a:t>
            </a:r>
            <a:r>
              <a:rPr lang="en-US" altLang="ko-KR" dirty="0"/>
              <a:t>&gt;</a:t>
            </a:r>
            <a:r>
              <a:rPr lang="ko-KR" altLang="en-US" dirty="0"/>
              <a:t>에 해당되는 투플을 </a:t>
            </a:r>
            <a:r>
              <a:rPr lang="ko-KR" altLang="en-US" dirty="0" smtClean="0"/>
              <a:t>삭제함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/>
              <a:t>검색조건</a:t>
            </a:r>
            <a:r>
              <a:rPr lang="en-US" altLang="ko-KR" dirty="0"/>
              <a:t>&gt;</a:t>
            </a:r>
            <a:r>
              <a:rPr lang="ko-KR" altLang="en-US" dirty="0"/>
              <a:t>이 없으면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2" y="2708920"/>
            <a:ext cx="7162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3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86164"/>
            <a:ext cx="48672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71601" y="2481489"/>
            <a:ext cx="4810008" cy="4259879"/>
            <a:chOff x="2052638" y="2414588"/>
            <a:chExt cx="5038725" cy="4462437"/>
          </a:xfrm>
        </p:grpSpPr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638" y="2414588"/>
              <a:ext cx="5038725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638" y="4391000"/>
              <a:ext cx="5019675" cy="248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938439"/>
            <a:ext cx="7143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9594</TotalTime>
  <Words>2250</Words>
  <Application>Microsoft Office PowerPoint</Application>
  <PresentationFormat>화면 슬라이드 쇼(4:3)</PresentationFormat>
  <Paragraphs>533</Paragraphs>
  <Slides>101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6" baseType="lpstr">
      <vt:lpstr>HY견고딕</vt:lpstr>
      <vt:lpstr>맑은 고딕</vt:lpstr>
      <vt:lpstr>Arial</vt:lpstr>
      <vt:lpstr>Wingdings</vt:lpstr>
      <vt:lpstr>바인드소프트</vt:lpstr>
      <vt:lpstr>Chapter 03  SQL 기초 </vt:lpstr>
      <vt:lpstr>목차</vt:lpstr>
      <vt:lpstr>학습목표</vt:lpstr>
      <vt:lpstr>PowerPoint 프레젠테이션</vt:lpstr>
      <vt:lpstr>마당서점을 운영하는 시스템 환경</vt:lpstr>
      <vt:lpstr>마당서점을 운영하는 시스템 환경</vt:lpstr>
      <vt:lpstr>1. 마당서점의 데이터베이스</vt:lpstr>
      <vt:lpstr>1. 마당서점의 데이터베이스</vt:lpstr>
      <vt:lpstr>1. 마당서점의 데이터베이스</vt:lpstr>
      <vt:lpstr>2. 마당서점 데이터베이스의 사용자들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PowerPoint 프레젠테이션</vt:lpstr>
      <vt:lpstr>SQL 개요</vt:lpstr>
      <vt:lpstr>SQL 개요</vt:lpstr>
      <vt:lpstr>SQL 개요</vt:lpstr>
      <vt:lpstr>SQL 개요</vt:lpstr>
      <vt:lpstr>SQL 개요</vt:lpstr>
      <vt:lpstr>PowerPoint 프레젠테이션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PowerPoint 프레젠테이션</vt:lpstr>
      <vt:lpstr>1. CREATE 문</vt:lpstr>
      <vt:lpstr>1. CREATE 문</vt:lpstr>
      <vt:lpstr>1. CREATE 문</vt:lpstr>
      <vt:lpstr>1. CREATE 문</vt:lpstr>
      <vt:lpstr>1. CREATE 문</vt:lpstr>
      <vt:lpstr>1. CREATE 문</vt:lpstr>
      <vt:lpstr>1. CREATE 문</vt:lpstr>
      <vt:lpstr>2. ALTER 문</vt:lpstr>
      <vt:lpstr>2. ALTER 문</vt:lpstr>
      <vt:lpstr>2. ALTER 문</vt:lpstr>
      <vt:lpstr>2. ALTER 문</vt:lpstr>
      <vt:lpstr>3. DROP 문</vt:lpstr>
      <vt:lpstr>3. DROP 문</vt:lpstr>
      <vt:lpstr>PowerPoint 프레젠테이션</vt:lpstr>
      <vt:lpstr>1. INSERT 문</vt:lpstr>
      <vt:lpstr>1. INSERT 문</vt:lpstr>
      <vt:lpstr>1. INSERT 문</vt:lpstr>
      <vt:lpstr>1. INSERT 문</vt:lpstr>
      <vt:lpstr>1. INSERT 문</vt:lpstr>
      <vt:lpstr>2. UPDATE 문</vt:lpstr>
      <vt:lpstr>2. UPDATE 문</vt:lpstr>
      <vt:lpstr>3. DELETE 문</vt:lpstr>
      <vt:lpstr>3. DELETE 문</vt:lpstr>
      <vt:lpstr>3. DELETE 문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Sugil</cp:lastModifiedBy>
  <cp:revision>954</cp:revision>
  <dcterms:created xsi:type="dcterms:W3CDTF">2012-07-11T10:23:22Z</dcterms:created>
  <dcterms:modified xsi:type="dcterms:W3CDTF">2024-02-13T08:50:17Z</dcterms:modified>
</cp:coreProperties>
</file>